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321" r:id="rId2"/>
    <p:sldId id="320" r:id="rId3"/>
    <p:sldId id="257" r:id="rId4"/>
    <p:sldId id="323" r:id="rId5"/>
    <p:sldId id="258" r:id="rId6"/>
    <p:sldId id="275" r:id="rId7"/>
    <p:sldId id="276" r:id="rId8"/>
    <p:sldId id="260" r:id="rId9"/>
    <p:sldId id="324" r:id="rId10"/>
    <p:sldId id="261" r:id="rId11"/>
    <p:sldId id="298" r:id="rId12"/>
    <p:sldId id="303" r:id="rId13"/>
    <p:sldId id="299" r:id="rId14"/>
    <p:sldId id="306" r:id="rId15"/>
    <p:sldId id="304" r:id="rId16"/>
    <p:sldId id="314" r:id="rId17"/>
    <p:sldId id="315" r:id="rId18"/>
    <p:sldId id="313" r:id="rId19"/>
    <p:sldId id="300" r:id="rId20"/>
    <p:sldId id="308" r:id="rId21"/>
    <p:sldId id="307" r:id="rId22"/>
    <p:sldId id="316" r:id="rId23"/>
    <p:sldId id="309" r:id="rId24"/>
    <p:sldId id="310" r:id="rId25"/>
    <p:sldId id="317" r:id="rId26"/>
    <p:sldId id="311" r:id="rId27"/>
    <p:sldId id="318" r:id="rId28"/>
    <p:sldId id="319" r:id="rId29"/>
    <p:sldId id="312" r:id="rId30"/>
    <p:sldId id="322" r:id="rId3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A069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4380"/>
    <p:restoredTop sz="94660"/>
  </p:normalViewPr>
  <p:slideViewPr>
    <p:cSldViewPr>
      <p:cViewPr>
        <p:scale>
          <a:sx n="55" d="100"/>
          <a:sy n="55" d="100"/>
        </p:scale>
        <p:origin x="-936" y="-42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5D1B4F24-8050-432A-A987-06971A218C0B}" type="datetimeFigureOut">
              <a:rPr lang="fa-IR" smtClean="0"/>
              <a:pPr/>
              <a:t>1436/03/03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D1B4F24-8050-432A-A987-06971A218C0B}" type="datetimeFigureOut">
              <a:rPr lang="fa-IR" smtClean="0"/>
              <a:pPr/>
              <a:t>1436/03/03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D1B4F24-8050-432A-A987-06971A218C0B}" type="datetimeFigureOut">
              <a:rPr lang="fa-IR" smtClean="0"/>
              <a:pPr/>
              <a:t>1436/03/03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D1B4F24-8050-432A-A987-06971A218C0B}" type="datetimeFigureOut">
              <a:rPr lang="fa-IR" smtClean="0"/>
              <a:pPr/>
              <a:t>1436/03/03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1B4F24-8050-432A-A987-06971A218C0B}" type="datetimeFigureOut">
              <a:rPr lang="fa-IR" smtClean="0"/>
              <a:pPr/>
              <a:t>1436/03/03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5D1B4F24-8050-432A-A987-06971A218C0B}" type="datetimeFigureOut">
              <a:rPr lang="fa-IR" smtClean="0"/>
              <a:pPr/>
              <a:t>1436/03/03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5D1B4F24-8050-432A-A987-06971A218C0B}" type="datetimeFigureOut">
              <a:rPr lang="fa-IR" smtClean="0"/>
              <a:pPr/>
              <a:t>1436/03/03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5D1B4F24-8050-432A-A987-06971A218C0B}" type="datetimeFigureOut">
              <a:rPr lang="fa-IR" smtClean="0"/>
              <a:pPr/>
              <a:t>1436/03/03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B4F24-8050-432A-A987-06971A218C0B}" type="datetimeFigureOut">
              <a:rPr lang="fa-IR" smtClean="0"/>
              <a:pPr/>
              <a:t>1436/03/03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1B4F24-8050-432A-A987-06971A218C0B}" type="datetimeFigureOut">
              <a:rPr lang="fa-IR" smtClean="0"/>
              <a:pPr/>
              <a:t>1436/03/03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1B4F24-8050-432A-A987-06971A218C0B}" type="datetimeFigureOut">
              <a:rPr lang="fa-IR" smtClean="0"/>
              <a:pPr/>
              <a:t>1436/03/03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D1B4F24-8050-432A-A987-06971A218C0B}" type="datetimeFigureOut">
              <a:rPr lang="fa-IR" smtClean="0"/>
              <a:pPr/>
              <a:t>1436/03/03</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8E4BC58-C6E1-46A1-A28E-4ED601E90704}"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jeld morabian.bmp"/>
          <p:cNvPicPr>
            <a:picLocks noChangeAspect="1"/>
          </p:cNvPicPr>
          <p:nvPr/>
        </p:nvPicPr>
        <p:blipFill>
          <a:blip r:embed="rId2"/>
          <a:stretch>
            <a:fillRect/>
          </a:stretch>
        </p:blipFill>
        <p:spPr>
          <a:xfrm>
            <a:off x="179512" y="279904"/>
            <a:ext cx="4965955" cy="6389456"/>
          </a:xfrm>
          <a:prstGeom prst="rect">
            <a:avLst/>
          </a:prstGeom>
          <a:ln>
            <a:solidFill>
              <a:srgbClr val="BA0698"/>
            </a:solidFill>
          </a:ln>
        </p:spPr>
      </p:pic>
      <p:pic>
        <p:nvPicPr>
          <p:cNvPr id="8" name="Picture 7" descr="013.jpg"/>
          <p:cNvPicPr>
            <a:picLocks noChangeAspect="1"/>
          </p:cNvPicPr>
          <p:nvPr/>
        </p:nvPicPr>
        <p:blipFill>
          <a:blip r:embed="rId3" cstate="print"/>
          <a:stretch>
            <a:fillRect/>
          </a:stretch>
        </p:blipFill>
        <p:spPr>
          <a:xfrm>
            <a:off x="6012160" y="548680"/>
            <a:ext cx="2376265" cy="1619952"/>
          </a:xfrm>
          <a:prstGeom prst="rect">
            <a:avLst/>
          </a:prstGeom>
          <a:ln>
            <a:solidFill>
              <a:srgbClr val="BA0698"/>
            </a:solid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ln>
            <a:solidFill>
              <a:srgbClr val="BA0698"/>
            </a:solidFill>
          </a:ln>
        </p:spPr>
        <p:txBody>
          <a:bodyPr>
            <a:noAutofit/>
          </a:bodyPr>
          <a:lstStyle/>
          <a:p>
            <a:r>
              <a:rPr lang="fa-IR" sz="2800" b="1" dirty="0" smtClean="0">
                <a:solidFill>
                  <a:srgbClr val="BA0698"/>
                </a:solidFill>
                <a:cs typeface="B Nazanin" pitchFamily="2" charset="-78"/>
              </a:rPr>
              <a:t>براي پيشگيري از پيچ خوردگي و رگ به رگ شدن چه بايد كرد؟ </a:t>
            </a:r>
            <a:endParaRPr lang="en-US" sz="2800" dirty="0" smtClean="0">
              <a:solidFill>
                <a:srgbClr val="BA0698"/>
              </a:solidFill>
              <a:cs typeface="B Nazanin" pitchFamily="2" charset="-78"/>
            </a:endParaRPr>
          </a:p>
        </p:txBody>
      </p:sp>
      <p:sp>
        <p:nvSpPr>
          <p:cNvPr id="3" name="Content Placeholder 2"/>
          <p:cNvSpPr>
            <a:spLocks noGrp="1"/>
          </p:cNvSpPr>
          <p:nvPr>
            <p:ph idx="1"/>
          </p:nvPr>
        </p:nvSpPr>
        <p:spPr>
          <a:xfrm>
            <a:off x="467544" y="1484784"/>
            <a:ext cx="8208912" cy="4608512"/>
          </a:xfrm>
          <a:ln>
            <a:solidFill>
              <a:srgbClr val="BA0698"/>
            </a:solidFill>
          </a:ln>
        </p:spPr>
        <p:txBody>
          <a:bodyPr>
            <a:noAutofit/>
          </a:bodyPr>
          <a:lstStyle/>
          <a:p>
            <a:r>
              <a:rPr lang="fa-IR" sz="2800" dirty="0" smtClean="0">
                <a:cs typeface="B Nazanin" pitchFamily="2" charset="-78"/>
              </a:rPr>
              <a:t>قبل از شروع هر نوع ورزش يا فعاليتي بدن را براي تحمل فشارهاي ناشي از آن آماده كرد</a:t>
            </a:r>
          </a:p>
          <a:p>
            <a:r>
              <a:rPr lang="fa-IR" sz="2800" dirty="0" smtClean="0">
                <a:cs typeface="B Nazanin" pitchFamily="2" charset="-78"/>
              </a:rPr>
              <a:t> به كودك بياموزيد قبل از شروع ورزش‌هاي سنگين حتماً براي مدت كوتاهي بدنش را گرم كند</a:t>
            </a:r>
          </a:p>
          <a:p>
            <a:r>
              <a:rPr lang="fa-IR" sz="2800" dirty="0" smtClean="0">
                <a:cs typeface="B Nazanin" pitchFamily="2" charset="-78"/>
              </a:rPr>
              <a:t> با اين كار جريان خون در عضلات، وترها و رباط‌هاي درگير در ورزش سريع‌تر مي‌شود</a:t>
            </a:r>
          </a:p>
          <a:p>
            <a:r>
              <a:rPr lang="fa-IR" sz="2800" dirty="0" smtClean="0">
                <a:cs typeface="B Nazanin" pitchFamily="2" charset="-78"/>
              </a:rPr>
              <a:t> آمادگي و بدنسازي مناسب از آسيب‌هاي ورزشي پيشگيري مي‌كند و باعث بهبود كارآيي اعضا مي‌شود </a:t>
            </a:r>
          </a:p>
          <a:p>
            <a:r>
              <a:rPr lang="fa-IR" sz="2800" dirty="0" smtClean="0">
                <a:cs typeface="B Nazanin" pitchFamily="2" charset="-78"/>
              </a:rPr>
              <a:t>كفش مناسب و وسايل حفاظتي بكار برده شوند</a:t>
            </a:r>
            <a:endParaRPr lang="en-US" sz="2800" dirty="0" smtClean="0">
              <a:cs typeface="B Nazanin" pitchFamily="2" charset="-78"/>
            </a:endParaRPr>
          </a:p>
          <a:p>
            <a:pPr lvl="1"/>
            <a:endParaRPr lang="en-US" dirty="0" smtClean="0">
              <a:cs typeface="B Nazanin" pitchFamily="2" charset="-78"/>
            </a:endParaRPr>
          </a:p>
          <a:p>
            <a:pPr lvl="1">
              <a:buNone/>
            </a:pPr>
            <a:endParaRPr lang="fa-IR" dirty="0" smtClean="0">
              <a:cs typeface="B Nazanin" pitchFamily="2" charset="-78"/>
            </a:endParaRPr>
          </a:p>
          <a:p>
            <a:pPr lvl="0"/>
            <a:endParaRPr lang="en-US" sz="2800" dirty="0" smtClean="0">
              <a:cs typeface="B Nazanin" pitchFamily="2" charset="-78"/>
            </a:endParaRPr>
          </a:p>
          <a:p>
            <a:pPr lvl="0"/>
            <a:endParaRPr lang="fa-IR" sz="2800" dirty="0">
              <a:cs typeface="B Nazanin"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ln>
            <a:solidFill>
              <a:srgbClr val="BA0698"/>
            </a:solidFill>
          </a:ln>
        </p:spPr>
        <p:txBody>
          <a:bodyPr>
            <a:noAutofit/>
          </a:bodyPr>
          <a:lstStyle/>
          <a:p>
            <a:r>
              <a:rPr lang="fa-IR" sz="2800" b="1" dirty="0" smtClean="0">
                <a:solidFill>
                  <a:srgbClr val="BA0698"/>
                </a:solidFill>
                <a:cs typeface="B Nazanin" pitchFamily="2" charset="-78"/>
              </a:rPr>
              <a:t/>
            </a:r>
            <a:br>
              <a:rPr lang="fa-IR" sz="2800" b="1" dirty="0" smtClean="0">
                <a:solidFill>
                  <a:srgbClr val="BA0698"/>
                </a:solidFill>
                <a:cs typeface="B Nazanin" pitchFamily="2" charset="-78"/>
              </a:rPr>
            </a:br>
            <a:r>
              <a:rPr lang="fa-IR" sz="2800" b="1" dirty="0" smtClean="0">
                <a:solidFill>
                  <a:srgbClr val="BA0698"/>
                </a:solidFill>
                <a:cs typeface="B Nazanin" pitchFamily="2" charset="-78"/>
              </a:rPr>
              <a:t>هنگام پيچ خوردگي و رگ به رگ شدن چه بايد كرد؟ </a:t>
            </a:r>
            <a:r>
              <a:rPr lang="en-US" sz="2800" b="1" dirty="0" smtClean="0">
                <a:solidFill>
                  <a:srgbClr val="BA0698"/>
                </a:solidFill>
                <a:cs typeface="B Nazanin" pitchFamily="2" charset="-78"/>
              </a:rPr>
              <a:t/>
            </a:r>
            <a:br>
              <a:rPr lang="en-US" sz="2800" b="1" dirty="0" smtClean="0">
                <a:solidFill>
                  <a:srgbClr val="BA0698"/>
                </a:solidFill>
                <a:cs typeface="B Nazanin" pitchFamily="2" charset="-78"/>
              </a:rPr>
            </a:br>
            <a:r>
              <a:rPr lang="en-US" sz="2800" b="1" dirty="0" smtClean="0">
                <a:solidFill>
                  <a:srgbClr val="BA0698"/>
                </a:solidFill>
                <a:cs typeface="B Nazanin" pitchFamily="2" charset="-78"/>
              </a:rPr>
              <a:t/>
            </a:r>
            <a:br>
              <a:rPr lang="en-US" sz="2800" b="1" dirty="0" smtClean="0">
                <a:solidFill>
                  <a:srgbClr val="BA0698"/>
                </a:solidFill>
                <a:cs typeface="B Nazanin" pitchFamily="2" charset="-78"/>
              </a:rPr>
            </a:br>
            <a:endParaRPr lang="fa-IR" sz="2800" b="1" dirty="0">
              <a:solidFill>
                <a:srgbClr val="BA0698"/>
              </a:solidFill>
              <a:cs typeface="B Nazanin" pitchFamily="2" charset="-78"/>
            </a:endParaRPr>
          </a:p>
        </p:txBody>
      </p:sp>
      <p:sp>
        <p:nvSpPr>
          <p:cNvPr id="3" name="Content Placeholder 2"/>
          <p:cNvSpPr>
            <a:spLocks noGrp="1"/>
          </p:cNvSpPr>
          <p:nvPr>
            <p:ph idx="1"/>
          </p:nvPr>
        </p:nvSpPr>
        <p:spPr>
          <a:xfrm>
            <a:off x="395536" y="1556792"/>
            <a:ext cx="8280920" cy="4392488"/>
          </a:xfrm>
          <a:ln>
            <a:solidFill>
              <a:srgbClr val="BA0698"/>
            </a:solidFill>
          </a:ln>
        </p:spPr>
        <p:txBody>
          <a:bodyPr>
            <a:noAutofit/>
          </a:bodyPr>
          <a:lstStyle/>
          <a:p>
            <a:pPr lvl="0"/>
            <a:r>
              <a:rPr lang="fa-IR" sz="2000" dirty="0" smtClean="0">
                <a:cs typeface="B Nazanin" pitchFamily="2" charset="-78"/>
              </a:rPr>
              <a:t>در دو سه روز اول عضو آسيب ديده بي‌حركت باشد تا بار وزن روي آن قرار نگيرد</a:t>
            </a:r>
          </a:p>
          <a:p>
            <a:pPr lvl="0"/>
            <a:r>
              <a:rPr lang="fa-IR" sz="2000" dirty="0" smtClean="0">
                <a:cs typeface="B Nazanin" pitchFamily="2" charset="-78"/>
              </a:rPr>
              <a:t>هر 2 ساعت يكبار و هر بار به مدت 20 دقيقه كيسه يخ در موضع آسيب ديده قرار داده شود</a:t>
            </a:r>
          </a:p>
          <a:p>
            <a:pPr lvl="0"/>
            <a:r>
              <a:rPr lang="fa-IR" sz="2000" dirty="0" smtClean="0">
                <a:cs typeface="B Nazanin" pitchFamily="2" charset="-78"/>
              </a:rPr>
              <a:t>تورم و درد با  بالا آوردن عضو آسيب ديده و قرار دادن آن روي يك بالش بهتر مي‌شود</a:t>
            </a:r>
            <a:endParaRPr lang="en-US" sz="2000" dirty="0" smtClean="0">
              <a:cs typeface="B Nazanin" pitchFamily="2" charset="-78"/>
            </a:endParaRPr>
          </a:p>
          <a:p>
            <a:pPr lvl="0"/>
            <a:r>
              <a:rPr lang="fa-IR" sz="2000" dirty="0" smtClean="0">
                <a:cs typeface="B Nazanin" pitchFamily="2" charset="-78"/>
              </a:rPr>
              <a:t>براي كودكاني كه دچار پيچ خوردگي‌هاي شديد شده‌اند استفاده از آتل‌هاي پلاستيكي، كيسه‌هاي بادي و حتي آتل‌هاي گچي مناسب است</a:t>
            </a:r>
            <a:endParaRPr lang="en-US" sz="2000" dirty="0" smtClean="0">
              <a:cs typeface="B Nazanin" pitchFamily="2" charset="-78"/>
            </a:endParaRPr>
          </a:p>
          <a:p>
            <a:pPr lvl="0"/>
            <a:r>
              <a:rPr lang="fa-IR" sz="2000" dirty="0" smtClean="0">
                <a:cs typeface="B Nazanin" pitchFamily="2" charset="-78"/>
              </a:rPr>
              <a:t>بازگشت به كار و فعاليت پيش از بهبود كامل سبب آسيب مجدد و حتي دردهاي مزمن مي‌شود</a:t>
            </a:r>
          </a:p>
          <a:p>
            <a:pPr lvl="0"/>
            <a:r>
              <a:rPr lang="fa-IR" sz="2000" dirty="0" smtClean="0">
                <a:cs typeface="B Nazanin" pitchFamily="2" charset="-78"/>
              </a:rPr>
              <a:t> پزشك پس از دو روز اجازه حركات مختصر و آرام مي‌دهد ولي بايد مراقب آسيب مجدد بود </a:t>
            </a:r>
          </a:p>
          <a:p>
            <a:pPr lvl="0"/>
            <a:r>
              <a:rPr lang="fa-IR" sz="2000" dirty="0" smtClean="0">
                <a:cs typeface="B Nazanin" pitchFamily="2" charset="-78"/>
              </a:rPr>
              <a:t>پس از 2 تا 4 هفته مي‌توان به فعاليت‌هاي عادي بازگشت</a:t>
            </a:r>
          </a:p>
          <a:p>
            <a:pPr lvl="0"/>
            <a:r>
              <a:rPr lang="fa-IR" sz="2000" dirty="0" smtClean="0">
                <a:cs typeface="B Nazanin" pitchFamily="2" charset="-78"/>
              </a:rPr>
              <a:t>مدت استراحت و زمان برگشت به فعاليت‌هاي معمول در موارد آسيب‌هاي متوسط و شديد بايد با نظر پزشك تعيين شود </a:t>
            </a:r>
            <a:endParaRPr lang="en-US" sz="2000" dirty="0" smtClean="0">
              <a:cs typeface="B Nazanin"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ln>
            <a:solidFill>
              <a:srgbClr val="BA0698"/>
            </a:solidFill>
          </a:ln>
        </p:spPr>
        <p:txBody>
          <a:bodyPr>
            <a:noAutofit/>
          </a:bodyPr>
          <a:lstStyle/>
          <a:p>
            <a:r>
              <a:rPr lang="fa-IR" sz="2800" b="1" dirty="0" smtClean="0">
                <a:solidFill>
                  <a:srgbClr val="BA0698"/>
                </a:solidFill>
                <a:cs typeface="B Nazanin" pitchFamily="2" charset="-78"/>
              </a:rPr>
              <a:t/>
            </a:r>
            <a:br>
              <a:rPr lang="fa-IR" sz="2800" b="1" dirty="0" smtClean="0">
                <a:solidFill>
                  <a:srgbClr val="BA0698"/>
                </a:solidFill>
                <a:cs typeface="B Nazanin" pitchFamily="2" charset="-78"/>
              </a:rPr>
            </a:br>
            <a:r>
              <a:rPr lang="fa-IR" sz="2800" b="1" dirty="0" smtClean="0">
                <a:solidFill>
                  <a:srgbClr val="BA0698"/>
                </a:solidFill>
                <a:cs typeface="B Nazanin" pitchFamily="2" charset="-78"/>
              </a:rPr>
              <a:t/>
            </a:r>
            <a:br>
              <a:rPr lang="fa-IR" sz="2800" b="1" dirty="0" smtClean="0">
                <a:solidFill>
                  <a:srgbClr val="BA0698"/>
                </a:solidFill>
                <a:cs typeface="B Nazanin" pitchFamily="2" charset="-78"/>
              </a:rPr>
            </a:br>
            <a:r>
              <a:rPr lang="fa-IR" sz="2800" b="1" dirty="0" smtClean="0">
                <a:solidFill>
                  <a:srgbClr val="BA0698"/>
                </a:solidFill>
                <a:cs typeface="B Nazanin" pitchFamily="2" charset="-78"/>
              </a:rPr>
              <a:t/>
            </a:r>
            <a:br>
              <a:rPr lang="fa-IR" sz="2800" b="1" dirty="0" smtClean="0">
                <a:solidFill>
                  <a:srgbClr val="BA0698"/>
                </a:solidFill>
                <a:cs typeface="B Nazanin" pitchFamily="2" charset="-78"/>
              </a:rPr>
            </a:br>
            <a:r>
              <a:rPr lang="fa-IR" sz="2800" b="1" dirty="0" smtClean="0">
                <a:solidFill>
                  <a:srgbClr val="BA0698"/>
                </a:solidFill>
                <a:cs typeface="B Nazanin" pitchFamily="2" charset="-78"/>
              </a:rPr>
              <a:t>علائم و نشانه‌هاي مطرح كننده احتمال شكستگي استخوان: </a:t>
            </a:r>
            <a:r>
              <a:rPr lang="en-US" sz="2800" b="1" dirty="0" smtClean="0">
                <a:solidFill>
                  <a:srgbClr val="BA0698"/>
                </a:solidFill>
                <a:cs typeface="B Nazanin" pitchFamily="2" charset="-78"/>
              </a:rPr>
              <a:t/>
            </a:r>
            <a:br>
              <a:rPr lang="en-US" sz="2800" b="1" dirty="0" smtClean="0">
                <a:solidFill>
                  <a:srgbClr val="BA0698"/>
                </a:solidFill>
                <a:cs typeface="B Nazanin" pitchFamily="2" charset="-78"/>
              </a:rPr>
            </a:br>
            <a:r>
              <a:rPr lang="en-US" sz="2800" b="1" dirty="0" smtClean="0">
                <a:solidFill>
                  <a:srgbClr val="BA0698"/>
                </a:solidFill>
                <a:cs typeface="B Nazanin" pitchFamily="2" charset="-78"/>
              </a:rPr>
              <a:t/>
            </a:r>
            <a:br>
              <a:rPr lang="en-US" sz="2800" b="1" dirty="0" smtClean="0">
                <a:solidFill>
                  <a:srgbClr val="BA0698"/>
                </a:solidFill>
                <a:cs typeface="B Nazanin" pitchFamily="2" charset="-78"/>
              </a:rPr>
            </a:br>
            <a:r>
              <a:rPr lang="en-US" sz="2800" b="1" dirty="0" smtClean="0">
                <a:solidFill>
                  <a:srgbClr val="BA0698"/>
                </a:solidFill>
                <a:cs typeface="B Nazanin" pitchFamily="2" charset="-78"/>
              </a:rPr>
              <a:t/>
            </a:r>
            <a:br>
              <a:rPr lang="en-US" sz="2800" b="1" dirty="0" smtClean="0">
                <a:solidFill>
                  <a:srgbClr val="BA0698"/>
                </a:solidFill>
                <a:cs typeface="B Nazanin" pitchFamily="2" charset="-78"/>
              </a:rPr>
            </a:br>
            <a:r>
              <a:rPr lang="en-US" sz="2800" b="1" dirty="0" smtClean="0">
                <a:solidFill>
                  <a:srgbClr val="BA0698"/>
                </a:solidFill>
                <a:cs typeface="B Nazanin" pitchFamily="2" charset="-78"/>
              </a:rPr>
              <a:t/>
            </a:r>
            <a:br>
              <a:rPr lang="en-US" sz="2800" b="1" dirty="0" smtClean="0">
                <a:solidFill>
                  <a:srgbClr val="BA0698"/>
                </a:solidFill>
                <a:cs typeface="B Nazanin" pitchFamily="2" charset="-78"/>
              </a:rPr>
            </a:br>
            <a:endParaRPr lang="fa-IR" sz="2800" b="1" dirty="0">
              <a:solidFill>
                <a:srgbClr val="BA0698"/>
              </a:solidFill>
              <a:cs typeface="B Nazanin" pitchFamily="2" charset="-78"/>
            </a:endParaRPr>
          </a:p>
        </p:txBody>
      </p:sp>
      <p:sp>
        <p:nvSpPr>
          <p:cNvPr id="3" name="Content Placeholder 2"/>
          <p:cNvSpPr>
            <a:spLocks noGrp="1"/>
          </p:cNvSpPr>
          <p:nvPr>
            <p:ph idx="1"/>
          </p:nvPr>
        </p:nvSpPr>
        <p:spPr>
          <a:xfrm>
            <a:off x="539552" y="1412776"/>
            <a:ext cx="8136904" cy="4608512"/>
          </a:xfrm>
          <a:ln>
            <a:solidFill>
              <a:srgbClr val="BA0698"/>
            </a:solidFill>
          </a:ln>
        </p:spPr>
        <p:txBody>
          <a:bodyPr>
            <a:noAutofit/>
          </a:bodyPr>
          <a:lstStyle/>
          <a:p>
            <a:r>
              <a:rPr lang="fa-IR" sz="2800" dirty="0" smtClean="0">
                <a:cs typeface="B Nazanin" pitchFamily="2" charset="-78"/>
              </a:rPr>
              <a:t>هر گونه گسيختگي در تماميت ساختمان يا سطح استخوان را شكستگي مي‌گويند</a:t>
            </a:r>
            <a:endParaRPr lang="en-US" sz="2800" dirty="0" smtClean="0">
              <a:cs typeface="B Nazanin" pitchFamily="2" charset="-78"/>
            </a:endParaRPr>
          </a:p>
          <a:p>
            <a:pPr lvl="0"/>
            <a:r>
              <a:rPr lang="fa-IR" sz="2800" dirty="0" smtClean="0">
                <a:cs typeface="B Nazanin" pitchFamily="2" charset="-78"/>
              </a:rPr>
              <a:t>كودك قادر به حركت عضو آسيب ديده نباشد، يا هنگام حركت به شدت درد داشته باشد</a:t>
            </a:r>
            <a:endParaRPr lang="en-US" sz="2800" dirty="0" smtClean="0">
              <a:cs typeface="B Nazanin" pitchFamily="2" charset="-78"/>
            </a:endParaRPr>
          </a:p>
          <a:p>
            <a:pPr lvl="0"/>
            <a:r>
              <a:rPr lang="fa-IR" sz="2800" dirty="0" smtClean="0">
                <a:cs typeface="B Nazanin" pitchFamily="2" charset="-78"/>
              </a:rPr>
              <a:t>ممكن است استخوان قوسي شكل شده و يا پيچيدگي پيدا ‌كند </a:t>
            </a:r>
            <a:endParaRPr lang="en-US" sz="2800" dirty="0" smtClean="0">
              <a:cs typeface="B Nazanin" pitchFamily="2" charset="-78"/>
            </a:endParaRPr>
          </a:p>
          <a:p>
            <a:pPr lvl="0"/>
            <a:r>
              <a:rPr lang="fa-IR" sz="2800" dirty="0" smtClean="0">
                <a:cs typeface="B Nazanin" pitchFamily="2" charset="-78"/>
              </a:rPr>
              <a:t>در محل ضربه در عرض يك تا دو ساعت تورم ايجاد شود</a:t>
            </a:r>
            <a:endParaRPr lang="en-US" sz="2800" dirty="0" smtClean="0">
              <a:cs typeface="B Nazanin" pitchFamily="2" charset="-78"/>
            </a:endParaRPr>
          </a:p>
          <a:p>
            <a:pPr lvl="0"/>
            <a:r>
              <a:rPr lang="fa-IR" sz="2800" dirty="0" smtClean="0">
                <a:cs typeface="B Nazanin" pitchFamily="2" charset="-78"/>
              </a:rPr>
              <a:t>كودك از درد در ناحيه‌اي خاص شاكي باشد</a:t>
            </a:r>
            <a:endParaRPr lang="en-US" sz="2800" dirty="0" smtClean="0">
              <a:cs typeface="B Nazanin" pitchFamily="2" charset="-78"/>
            </a:endParaRPr>
          </a:p>
          <a:p>
            <a:pPr lvl="0"/>
            <a:r>
              <a:rPr lang="fa-IR" sz="2800" dirty="0" smtClean="0">
                <a:cs typeface="B Nazanin" pitchFamily="2" charset="-78"/>
              </a:rPr>
              <a:t>درد در عرض دو تا سه روز پس از آسيب برطرف نشود</a:t>
            </a:r>
            <a:endParaRPr lang="en-US" sz="2800" dirty="0">
              <a:cs typeface="B Nazanin"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922114"/>
          </a:xfrm>
          <a:ln>
            <a:solidFill>
              <a:srgbClr val="BA0698"/>
            </a:solidFill>
          </a:ln>
        </p:spPr>
        <p:txBody>
          <a:bodyPr>
            <a:noAutofit/>
          </a:bodyPr>
          <a:lstStyle/>
          <a:p>
            <a:pPr lvl="0"/>
            <a:r>
              <a:rPr lang="fa-IR" sz="2800" b="1" dirty="0" smtClean="0">
                <a:solidFill>
                  <a:srgbClr val="BA0698"/>
                </a:solidFill>
                <a:cs typeface="B Nazanin" pitchFamily="2" charset="-78"/>
              </a:rPr>
              <a:t>علائم و نشانه‌هاي مطرح كننده احتمال دررفتگي</a:t>
            </a:r>
            <a:endParaRPr lang="en-US" sz="2800" dirty="0" smtClean="0">
              <a:solidFill>
                <a:srgbClr val="BA0698"/>
              </a:solidFill>
              <a:cs typeface="B Nazanin" pitchFamily="2" charset="-78"/>
            </a:endParaRPr>
          </a:p>
        </p:txBody>
      </p:sp>
      <p:sp>
        <p:nvSpPr>
          <p:cNvPr id="3" name="Content Placeholder 2"/>
          <p:cNvSpPr>
            <a:spLocks noGrp="1"/>
          </p:cNvSpPr>
          <p:nvPr>
            <p:ph idx="1"/>
          </p:nvPr>
        </p:nvSpPr>
        <p:spPr>
          <a:xfrm>
            <a:off x="467544" y="1628800"/>
            <a:ext cx="8136904" cy="4680520"/>
          </a:xfrm>
          <a:ln>
            <a:solidFill>
              <a:srgbClr val="BA0698"/>
            </a:solidFill>
          </a:ln>
        </p:spPr>
        <p:txBody>
          <a:bodyPr>
            <a:noAutofit/>
          </a:bodyPr>
          <a:lstStyle/>
          <a:p>
            <a:r>
              <a:rPr lang="fa-IR" sz="2800" dirty="0" smtClean="0">
                <a:cs typeface="B Nazanin" pitchFamily="2" charset="-78"/>
              </a:rPr>
              <a:t>در رفتگي مفصل، به هم خوردن ارتباط طبيعي دو استخوان با يكديگر است كه در نتيجه آن ساختمان‌هاي حمايتي نظير وترها و رباط‌ها دچار كشيدگي مي‌شوند</a:t>
            </a:r>
          </a:p>
          <a:p>
            <a:r>
              <a:rPr lang="fa-IR" sz="2800" dirty="0" smtClean="0">
                <a:cs typeface="B Nazanin" pitchFamily="2" charset="-78"/>
              </a:rPr>
              <a:t>در رفتگي جابه‌جايي و از جا خارج شدن استخوان از جايگاه اصلي خود است</a:t>
            </a:r>
          </a:p>
          <a:p>
            <a:pPr lvl="0"/>
            <a:r>
              <a:rPr lang="fa-IR" sz="2800" dirty="0" smtClean="0">
                <a:cs typeface="B Nazanin" pitchFamily="2" charset="-78"/>
              </a:rPr>
              <a:t>ناحيه آسيب ديده متورم شده و تغيير شكل مي‌دهد</a:t>
            </a:r>
            <a:endParaRPr lang="en-US" sz="2800" dirty="0" smtClean="0">
              <a:cs typeface="B Nazanin" pitchFamily="2" charset="-78"/>
            </a:endParaRPr>
          </a:p>
          <a:p>
            <a:pPr lvl="0"/>
            <a:r>
              <a:rPr lang="fa-IR" sz="2800" dirty="0" smtClean="0">
                <a:cs typeface="B Nazanin" pitchFamily="2" charset="-78"/>
              </a:rPr>
              <a:t>كودك قادر به حركت عضو آسيب ديده نيست و يا آن را خيلي كم و محدود حركت مي‌دهد </a:t>
            </a:r>
            <a:endParaRPr lang="en-US" sz="2800" dirty="0" smtClean="0">
              <a:cs typeface="B Nazanin" pitchFamily="2" charset="-78"/>
            </a:endParaRPr>
          </a:p>
          <a:p>
            <a:pPr lvl="0"/>
            <a:r>
              <a:rPr lang="fa-IR" sz="2800" dirty="0" smtClean="0">
                <a:cs typeface="B Nazanin" pitchFamily="2" charset="-78"/>
              </a:rPr>
              <a:t>مفصل بين دو استخوان، متورم و دردناك است و هر گونه لمس ناحيه باعث درد شديد مي‌شود</a:t>
            </a:r>
            <a:endParaRPr lang="en-US" sz="2800" dirty="0" smtClean="0">
              <a:cs typeface="B Nazanin" pitchFamily="2" charset="-78"/>
            </a:endParaRPr>
          </a:p>
          <a:p>
            <a:endParaRPr lang="en-US" sz="2800" dirty="0">
              <a:cs typeface="B Nazanin"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1143008"/>
          </a:xfrm>
          <a:ln>
            <a:solidFill>
              <a:srgbClr val="BA0698"/>
            </a:solidFill>
          </a:ln>
        </p:spPr>
        <p:txBody>
          <a:bodyPr>
            <a:noAutofit/>
          </a:bodyPr>
          <a:lstStyle/>
          <a:p>
            <a:r>
              <a:rPr lang="fa-IR" sz="2400" b="1" dirty="0" smtClean="0">
                <a:solidFill>
                  <a:srgbClr val="BA0698"/>
                </a:solidFill>
                <a:cs typeface="B Nazanin" pitchFamily="2" charset="-78"/>
              </a:rPr>
              <a:t>در صورت دررفتگي استخوان و يا احتمال شكستگي استخوان چه بايد كرد؟</a:t>
            </a:r>
            <a:endParaRPr lang="en-US" sz="2400" dirty="0" smtClean="0">
              <a:solidFill>
                <a:srgbClr val="BA0698"/>
              </a:solidFill>
              <a:cs typeface="B Nazanin" pitchFamily="2" charset="-78"/>
            </a:endParaRPr>
          </a:p>
        </p:txBody>
      </p:sp>
      <p:sp>
        <p:nvSpPr>
          <p:cNvPr id="3" name="Content Placeholder 2"/>
          <p:cNvSpPr>
            <a:spLocks noGrp="1"/>
          </p:cNvSpPr>
          <p:nvPr>
            <p:ph idx="1"/>
          </p:nvPr>
        </p:nvSpPr>
        <p:spPr>
          <a:xfrm>
            <a:off x="467544" y="1412776"/>
            <a:ext cx="8134624" cy="5184576"/>
          </a:xfrm>
          <a:ln>
            <a:solidFill>
              <a:srgbClr val="BA0698"/>
            </a:solidFill>
          </a:ln>
        </p:spPr>
        <p:txBody>
          <a:bodyPr>
            <a:noAutofit/>
          </a:bodyPr>
          <a:lstStyle/>
          <a:p>
            <a:pPr lvl="0"/>
            <a:r>
              <a:rPr lang="fa-IR" sz="2000" dirty="0" smtClean="0">
                <a:cs typeface="B Nazanin" pitchFamily="2" charset="-78"/>
              </a:rPr>
              <a:t>خيلي سريع و در اولين فرصت به پزشك مراجعه شود</a:t>
            </a:r>
            <a:endParaRPr lang="en-US" sz="2000" dirty="0" smtClean="0">
              <a:cs typeface="B Nazanin" pitchFamily="2" charset="-78"/>
            </a:endParaRPr>
          </a:p>
          <a:p>
            <a:pPr lvl="0"/>
            <a:r>
              <a:rPr lang="fa-IR" sz="2000" dirty="0" smtClean="0">
                <a:cs typeface="B Nazanin" pitchFamily="2" charset="-78"/>
              </a:rPr>
              <a:t>ناحيه آسيب ديده با يخ به مدت 30-20 دقيقه پوشانده شود</a:t>
            </a:r>
            <a:endParaRPr lang="en-US" sz="2000" dirty="0" smtClean="0">
              <a:cs typeface="B Nazanin" pitchFamily="2" charset="-78"/>
            </a:endParaRPr>
          </a:p>
          <a:p>
            <a:pPr lvl="0"/>
            <a:r>
              <a:rPr lang="fa-IR" sz="2000" dirty="0" smtClean="0">
                <a:cs typeface="B Nazanin" pitchFamily="2" charset="-78"/>
              </a:rPr>
              <a:t>عضو آسيب ديده روي بالش يا سطحي بلندتر قرار داده شود</a:t>
            </a:r>
            <a:endParaRPr lang="en-US" sz="2000" dirty="0" smtClean="0">
              <a:cs typeface="B Nazanin" pitchFamily="2" charset="-78"/>
            </a:endParaRPr>
          </a:p>
          <a:p>
            <a:pPr lvl="0"/>
            <a:r>
              <a:rPr lang="fa-IR" sz="2000" dirty="0" smtClean="0">
                <a:cs typeface="B Nazanin" pitchFamily="2" charset="-78"/>
              </a:rPr>
              <a:t>براي محدود كردن حركت اندام مصدوم با كمك پارچه يا نوار به تكه‌اي چوب، كتاب يا مقواي ضخيم بسته شود ( آتل )</a:t>
            </a:r>
            <a:endParaRPr lang="en-US" sz="2000" dirty="0" smtClean="0">
              <a:cs typeface="B Nazanin" pitchFamily="2" charset="-78"/>
            </a:endParaRPr>
          </a:p>
          <a:p>
            <a:pPr lvl="0"/>
            <a:r>
              <a:rPr lang="fa-IR" sz="2000" dirty="0" smtClean="0">
                <a:cs typeface="B Nazanin" pitchFamily="2" charset="-78"/>
              </a:rPr>
              <a:t>پيش از دستور پزشك عضو آسيب ديده حركت داده نشود</a:t>
            </a:r>
            <a:endParaRPr lang="en-US" sz="2000" dirty="0" smtClean="0">
              <a:cs typeface="B Nazanin" pitchFamily="2" charset="-78"/>
            </a:endParaRPr>
          </a:p>
          <a:p>
            <a:pPr lvl="0"/>
            <a:r>
              <a:rPr lang="fa-IR" sz="2000" dirty="0" smtClean="0">
                <a:cs typeface="B Nazanin" pitchFamily="2" charset="-78"/>
              </a:rPr>
              <a:t>براي جا انداختن دررفتگي به پزشك مراجعه شود</a:t>
            </a:r>
          </a:p>
          <a:p>
            <a:pPr lvl="1"/>
            <a:r>
              <a:rPr lang="fa-IR" sz="1600" dirty="0" smtClean="0">
                <a:cs typeface="B Nazanin" pitchFamily="2" charset="-78"/>
              </a:rPr>
              <a:t> معمولاً مفصل به مدت يك تا 4 هفته در آتل مي‌ماند تا بهبود يابد</a:t>
            </a:r>
          </a:p>
          <a:p>
            <a:pPr lvl="1"/>
            <a:r>
              <a:rPr lang="fa-IR" sz="1600" dirty="0" smtClean="0">
                <a:cs typeface="B Nazanin" pitchFamily="2" charset="-78"/>
              </a:rPr>
              <a:t>مفصل آسيب ديده ضعيف‌تر از معمول است و احتمال دررفتگي مجدد در آن بيشتر است</a:t>
            </a:r>
            <a:endParaRPr lang="en-US" sz="1600" dirty="0" smtClean="0">
              <a:cs typeface="B Nazanin" pitchFamily="2" charset="-78"/>
            </a:endParaRPr>
          </a:p>
          <a:p>
            <a:pPr lvl="0"/>
            <a:r>
              <a:rPr lang="fa-IR" sz="2000" dirty="0" smtClean="0">
                <a:cs typeface="B Nazanin" pitchFamily="2" charset="-78"/>
              </a:rPr>
              <a:t>در مورد شكستگي‌ استخوان‌هاي دراز، مانند استخوان‌هاي بازو و ساق پا، تقريباً هميشه نياز به گچ‌گيري وجود دارد</a:t>
            </a:r>
            <a:endParaRPr lang="en-US" sz="2000" dirty="0" smtClean="0">
              <a:cs typeface="B Nazanin" pitchFamily="2" charset="-78"/>
            </a:endParaRPr>
          </a:p>
          <a:p>
            <a:pPr lvl="0"/>
            <a:r>
              <a:rPr lang="fa-IR" sz="2000" dirty="0" smtClean="0">
                <a:cs typeface="B Nazanin" pitchFamily="2" charset="-78"/>
              </a:rPr>
              <a:t>آسيب مركز رشد استخواني كه غضروفي است و توليد استخوان تازه را به عهده دارد، منجر به توقف بعدي رشد استخوان خواهد شد</a:t>
            </a:r>
          </a:p>
          <a:p>
            <a:pPr lvl="1"/>
            <a:r>
              <a:rPr lang="fa-IR" sz="1600" dirty="0" smtClean="0">
                <a:cs typeface="B Nazanin" pitchFamily="2" charset="-78"/>
              </a:rPr>
              <a:t> شكستگي اين ناحيه ممكن است در عكس پرتونگاري معمولي ديده نشود</a:t>
            </a:r>
          </a:p>
          <a:p>
            <a:pPr lvl="1"/>
            <a:r>
              <a:rPr lang="fa-IR" sz="1600" dirty="0" smtClean="0">
                <a:cs typeface="B Nazanin" pitchFamily="2" charset="-78"/>
              </a:rPr>
              <a:t> در صورت شك قوي به اين نوع شكستگي عضو آسيب ديده بايد مانند يك شكستگي معمولي گچ‌ گرفته شود</a:t>
            </a:r>
            <a:endParaRPr lang="en-US" sz="1600" dirty="0">
              <a:cs typeface="B Nazanin"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291264" cy="939784"/>
          </a:xfrm>
          <a:ln>
            <a:solidFill>
              <a:srgbClr val="BA0698"/>
            </a:solidFill>
          </a:ln>
        </p:spPr>
        <p:txBody>
          <a:bodyPr>
            <a:noAutofit/>
          </a:bodyPr>
          <a:lstStyle/>
          <a:p>
            <a:pPr lvl="0"/>
            <a:r>
              <a:rPr lang="fa-IR" sz="2800" b="1" dirty="0" smtClean="0">
                <a:solidFill>
                  <a:srgbClr val="BA0698"/>
                </a:solidFill>
                <a:cs typeface="B Nazanin" pitchFamily="2" charset="-78"/>
              </a:rPr>
              <a:t>آسيب‌هاي دنداني </a:t>
            </a:r>
            <a:endParaRPr lang="en-US" sz="2800" dirty="0" smtClean="0">
              <a:solidFill>
                <a:srgbClr val="BA0698"/>
              </a:solidFill>
              <a:cs typeface="B Nazanin" pitchFamily="2" charset="-78"/>
            </a:endParaRPr>
          </a:p>
        </p:txBody>
      </p:sp>
      <p:sp>
        <p:nvSpPr>
          <p:cNvPr id="3" name="Content Placeholder 2"/>
          <p:cNvSpPr>
            <a:spLocks noGrp="1"/>
          </p:cNvSpPr>
          <p:nvPr>
            <p:ph idx="1"/>
          </p:nvPr>
        </p:nvSpPr>
        <p:spPr>
          <a:xfrm>
            <a:off x="395536" y="1484784"/>
            <a:ext cx="8207202" cy="5256584"/>
          </a:xfrm>
          <a:ln>
            <a:solidFill>
              <a:srgbClr val="BA0698"/>
            </a:solidFill>
          </a:ln>
        </p:spPr>
        <p:txBody>
          <a:bodyPr>
            <a:noAutofit/>
          </a:bodyPr>
          <a:lstStyle/>
          <a:p>
            <a:r>
              <a:rPr lang="fa-IR" sz="2400" dirty="0" smtClean="0">
                <a:cs typeface="B Nazanin" pitchFamily="2" charset="-78"/>
              </a:rPr>
              <a:t>گاهي اوقات هنگام ورزش يا بازي به دهان كودك ضربه وارد مي‌شود و ممكن است تنها علامت آن لق شدن دندان باشد</a:t>
            </a:r>
          </a:p>
          <a:p>
            <a:r>
              <a:rPr lang="fa-IR" sz="2400" dirty="0" smtClean="0">
                <a:cs typeface="B Nazanin" pitchFamily="2" charset="-78"/>
              </a:rPr>
              <a:t> درمان دندان آسيب ديده به شيري يا دائمي بودن آن بستگي دارد</a:t>
            </a:r>
            <a:endParaRPr lang="en-US" sz="2400" dirty="0" smtClean="0">
              <a:cs typeface="B Nazanin" pitchFamily="2" charset="-78"/>
            </a:endParaRPr>
          </a:p>
          <a:p>
            <a:pPr lvl="0"/>
            <a:r>
              <a:rPr lang="fa-IR" sz="2400" b="1" dirty="0" smtClean="0">
                <a:cs typeface="B Nazanin" pitchFamily="2" charset="-78"/>
              </a:rPr>
              <a:t>اگر دندان كودك در اثر ضربه</a:t>
            </a:r>
            <a:r>
              <a:rPr lang="fa-IR" sz="2400" dirty="0" smtClean="0">
                <a:cs typeface="B Nazanin" pitchFamily="2" charset="-78"/>
              </a:rPr>
              <a:t> </a:t>
            </a:r>
            <a:r>
              <a:rPr lang="fa-IR" sz="2400" b="1" dirty="0" smtClean="0">
                <a:cs typeface="B Nazanin" pitchFamily="2" charset="-78"/>
              </a:rPr>
              <a:t>شل شود</a:t>
            </a:r>
            <a:r>
              <a:rPr lang="fa-IR" sz="2400" dirty="0" smtClean="0">
                <a:cs typeface="B Nazanin" pitchFamily="2" charset="-78"/>
              </a:rPr>
              <a:t> قبل از معاينه دندانپزشك دندان لق نبايد از دهان كودك خارج شود</a:t>
            </a:r>
            <a:endParaRPr lang="en-US" sz="2400" dirty="0" smtClean="0">
              <a:cs typeface="B Nazanin" pitchFamily="2" charset="-78"/>
            </a:endParaRPr>
          </a:p>
          <a:p>
            <a:pPr lvl="0"/>
            <a:r>
              <a:rPr lang="fa-IR" sz="2400" b="1" dirty="0" smtClean="0">
                <a:cs typeface="B Nazanin" pitchFamily="2" charset="-78"/>
              </a:rPr>
              <a:t>اگر در اثر ضربه،</a:t>
            </a:r>
            <a:r>
              <a:rPr lang="fa-IR" sz="2400" dirty="0" smtClean="0">
                <a:cs typeface="B Nazanin" pitchFamily="2" charset="-78"/>
              </a:rPr>
              <a:t> </a:t>
            </a:r>
            <a:r>
              <a:rPr lang="fa-IR" sz="2400" b="1" dirty="0" smtClean="0">
                <a:cs typeface="B Nazanin" pitchFamily="2" charset="-78"/>
              </a:rPr>
              <a:t>دندان كودك ترك بخورد</a:t>
            </a:r>
          </a:p>
          <a:p>
            <a:pPr lvl="1"/>
            <a:r>
              <a:rPr lang="fa-IR" sz="2000" b="1" dirty="0" smtClean="0">
                <a:cs typeface="B Nazanin" pitchFamily="2" charset="-78"/>
              </a:rPr>
              <a:t> </a:t>
            </a:r>
            <a:r>
              <a:rPr lang="fa-IR" sz="2000" dirty="0" smtClean="0">
                <a:cs typeface="B Nazanin" pitchFamily="2" charset="-78"/>
              </a:rPr>
              <a:t>آسيب به تاج</a:t>
            </a:r>
            <a:r>
              <a:rPr lang="fa-IR" sz="2000" b="1" dirty="0" smtClean="0">
                <a:cs typeface="B Nazanin" pitchFamily="2" charset="-78"/>
              </a:rPr>
              <a:t> </a:t>
            </a:r>
            <a:r>
              <a:rPr lang="fa-IR" sz="2000" dirty="0" smtClean="0">
                <a:cs typeface="B Nazanin" pitchFamily="2" charset="-78"/>
              </a:rPr>
              <a:t>دندان ( خارجي‌ترين قسمت دندان)</a:t>
            </a:r>
          </a:p>
          <a:p>
            <a:pPr lvl="1"/>
            <a:r>
              <a:rPr lang="fa-IR" sz="2000" b="1" dirty="0" smtClean="0">
                <a:cs typeface="B Nazanin" pitchFamily="2" charset="-78"/>
              </a:rPr>
              <a:t> </a:t>
            </a:r>
            <a:r>
              <a:rPr lang="fa-IR" sz="2000" dirty="0" smtClean="0">
                <a:cs typeface="B Nazanin" pitchFamily="2" charset="-78"/>
              </a:rPr>
              <a:t>آسيب به عاج دندان (حافظ ساختمان‌هاي داخلي دندان) </a:t>
            </a:r>
          </a:p>
          <a:p>
            <a:pPr lvl="1"/>
            <a:r>
              <a:rPr lang="fa-IR" sz="2000" dirty="0" smtClean="0">
                <a:cs typeface="B Nazanin" pitchFamily="2" charset="-78"/>
              </a:rPr>
              <a:t>آسيب به مغز دندان (ريشه عصبي در آن قرار دارد)</a:t>
            </a:r>
          </a:p>
          <a:p>
            <a:pPr lvl="1"/>
            <a:r>
              <a:rPr lang="fa-IR" sz="2000" dirty="0" smtClean="0">
                <a:cs typeface="B Nazanin" pitchFamily="2" charset="-78"/>
              </a:rPr>
              <a:t> اگر ترك خفيف باشد دندان خونريزي نمي‌كند، درد ندارد و به مايعات و غذاهاي گرم و سرد حساس نمي‌شود. </a:t>
            </a:r>
          </a:p>
          <a:p>
            <a:pPr lvl="1"/>
            <a:r>
              <a:rPr lang="fa-IR" sz="2000" dirty="0" smtClean="0">
                <a:cs typeface="B Nazanin" pitchFamily="2" charset="-78"/>
              </a:rPr>
              <a:t>اگر دندان آسيب ديده خونريزي كند و يا به هنگام صرف غذا يا مايعات گرم و سرد دچار درد شود، مغز دندان يا عصب آن آسيب ديده است و اگر در اولين فرصت اين آسيب ترميم نشود مغز دندان كاملاً تخريب مي‌شود و دندان از بين مي‌رود</a:t>
            </a:r>
            <a:endParaRPr lang="en-US" sz="2000" dirty="0" smtClean="0">
              <a:cs typeface="B Nazanin"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rgbClr val="BA0698"/>
            </a:solidFill>
          </a:ln>
        </p:spPr>
        <p:txBody>
          <a:bodyPr>
            <a:normAutofit/>
          </a:bodyPr>
          <a:lstStyle/>
          <a:p>
            <a:r>
              <a:rPr lang="fa-IR" sz="2800" b="1" dirty="0" smtClean="0">
                <a:solidFill>
                  <a:srgbClr val="BA0698"/>
                </a:solidFill>
                <a:cs typeface="B Nazanin" pitchFamily="2" charset="-78"/>
              </a:rPr>
              <a:t>اگر در اثر ضربه</a:t>
            </a:r>
            <a:r>
              <a:rPr lang="fa-IR" sz="2800" dirty="0" smtClean="0">
                <a:solidFill>
                  <a:srgbClr val="BA0698"/>
                </a:solidFill>
                <a:cs typeface="B Nazanin" pitchFamily="2" charset="-78"/>
              </a:rPr>
              <a:t> </a:t>
            </a:r>
            <a:r>
              <a:rPr lang="fa-IR" sz="2800" b="1" dirty="0" smtClean="0">
                <a:solidFill>
                  <a:srgbClr val="BA0698"/>
                </a:solidFill>
                <a:cs typeface="B Nazanin" pitchFamily="2" charset="-78"/>
              </a:rPr>
              <a:t>دندان به طور كامل از بسترش خارج شود</a:t>
            </a:r>
            <a:r>
              <a:rPr lang="fa-IR" sz="2800" dirty="0" smtClean="0">
                <a:solidFill>
                  <a:srgbClr val="BA0698"/>
                </a:solidFill>
                <a:cs typeface="B Nazanin" pitchFamily="2" charset="-78"/>
              </a:rPr>
              <a:t> </a:t>
            </a:r>
            <a:endParaRPr lang="fa-IR" sz="2800" dirty="0">
              <a:solidFill>
                <a:srgbClr val="BA0698"/>
              </a:solidFill>
              <a:cs typeface="B Nazanin" pitchFamily="2" charset="-78"/>
            </a:endParaRPr>
          </a:p>
        </p:txBody>
      </p:sp>
      <p:sp>
        <p:nvSpPr>
          <p:cNvPr id="3" name="Content Placeholder 2"/>
          <p:cNvSpPr>
            <a:spLocks noGrp="1"/>
          </p:cNvSpPr>
          <p:nvPr>
            <p:ph idx="1"/>
          </p:nvPr>
        </p:nvSpPr>
        <p:spPr>
          <a:xfrm>
            <a:off x="467544" y="1628800"/>
            <a:ext cx="8208912" cy="4752528"/>
          </a:xfrm>
          <a:ln>
            <a:solidFill>
              <a:srgbClr val="BA0698"/>
            </a:solidFill>
          </a:ln>
        </p:spPr>
        <p:txBody>
          <a:bodyPr>
            <a:noAutofit/>
          </a:bodyPr>
          <a:lstStyle/>
          <a:p>
            <a:pPr lvl="0"/>
            <a:r>
              <a:rPr lang="fa-IR" sz="2800" dirty="0" smtClean="0">
                <a:cs typeface="B Nazanin" pitchFamily="2" charset="-78"/>
              </a:rPr>
              <a:t>در داخل دهان خونريزي شديد اتفاق مي‌افتد</a:t>
            </a:r>
            <a:r>
              <a:rPr lang="fa-IR" sz="2800" b="1" dirty="0" smtClean="0">
                <a:cs typeface="B Nazanin" pitchFamily="2" charset="-78"/>
              </a:rPr>
              <a:t> </a:t>
            </a:r>
            <a:r>
              <a:rPr lang="fa-IR" sz="2800" dirty="0" smtClean="0">
                <a:cs typeface="B Nazanin" pitchFamily="2" charset="-78"/>
              </a:rPr>
              <a:t>كه به سهولت قابل درمان است. </a:t>
            </a:r>
          </a:p>
          <a:p>
            <a:pPr lvl="0"/>
            <a:r>
              <a:rPr lang="fa-IR" sz="2800" dirty="0" smtClean="0">
                <a:cs typeface="B Nazanin" pitchFamily="2" charset="-78"/>
              </a:rPr>
              <a:t>اگر دندان كنده شده شيري باشد:</a:t>
            </a:r>
          </a:p>
          <a:p>
            <a:pPr lvl="1"/>
            <a:r>
              <a:rPr lang="fa-IR" sz="2400" dirty="0" smtClean="0">
                <a:cs typeface="B Nazanin" pitchFamily="2" charset="-78"/>
              </a:rPr>
              <a:t> نيازي به كاشتن دوباره دندان در بسترش نيست (چنين كاري باعث آسيب به دندان دائمي زير آن مي‌شود)</a:t>
            </a:r>
          </a:p>
          <a:p>
            <a:pPr lvl="1"/>
            <a:r>
              <a:rPr lang="fa-IR" sz="2400" dirty="0" smtClean="0">
                <a:cs typeface="B Nazanin" pitchFamily="2" charset="-78"/>
              </a:rPr>
              <a:t>دندان خارج شده در پارچه‌اي پيچيده شود و همراه كودك نزد دندانپزشك برده شود (با معاينه از خارج شدن كامل ريشه دندان از بسترش اطمينان حاصل شود)</a:t>
            </a:r>
          </a:p>
          <a:p>
            <a:pPr lvl="1"/>
            <a:r>
              <a:rPr lang="fa-IR" sz="2400" dirty="0" smtClean="0">
                <a:cs typeface="B Nazanin" pitchFamily="2" charset="-78"/>
              </a:rPr>
              <a:t> شايد دندانپزشك درمان‌هاي خاصي مانند حافظ فضاي بين دنداني را به كار برد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a:ln>
            <a:solidFill>
              <a:srgbClr val="BA0698"/>
            </a:solidFill>
          </a:ln>
        </p:spPr>
        <p:txBody>
          <a:bodyPr>
            <a:normAutofit fontScale="90000"/>
          </a:bodyPr>
          <a:lstStyle/>
          <a:p>
            <a:pPr lvl="0"/>
            <a:r>
              <a:rPr lang="fa-IR" sz="2800" b="1" dirty="0" smtClean="0">
                <a:solidFill>
                  <a:srgbClr val="BA0698"/>
                </a:solidFill>
                <a:cs typeface="B Nazanin" pitchFamily="2" charset="-78"/>
              </a:rPr>
              <a:t>اقدامات اوليه براي جا انداختن دندان</a:t>
            </a:r>
            <a:r>
              <a:rPr lang="en-US" sz="2800" b="1" dirty="0" smtClean="0">
                <a:solidFill>
                  <a:srgbClr val="BA0698"/>
                </a:solidFill>
                <a:cs typeface="B Nazanin" pitchFamily="2" charset="-78"/>
              </a:rPr>
              <a:t> </a:t>
            </a:r>
            <a:r>
              <a:rPr lang="fa-IR" sz="2800" b="1" dirty="0" smtClean="0">
                <a:solidFill>
                  <a:srgbClr val="BA0698"/>
                </a:solidFill>
                <a:cs typeface="B Nazanin" pitchFamily="2" charset="-78"/>
              </a:rPr>
              <a:t>دائمي </a:t>
            </a:r>
            <a:r>
              <a:rPr lang="en-US" sz="2800" b="1" dirty="0" smtClean="0">
                <a:solidFill>
                  <a:srgbClr val="BA0698"/>
                </a:solidFill>
                <a:cs typeface="B Nazanin" pitchFamily="2" charset="-78"/>
              </a:rPr>
              <a:t/>
            </a:r>
            <a:br>
              <a:rPr lang="en-US" sz="2800" b="1" dirty="0" smtClean="0">
                <a:solidFill>
                  <a:srgbClr val="BA0698"/>
                </a:solidFill>
                <a:cs typeface="B Nazanin" pitchFamily="2" charset="-78"/>
              </a:rPr>
            </a:br>
            <a:endParaRPr lang="fa-IR" sz="2800" b="1" dirty="0">
              <a:solidFill>
                <a:srgbClr val="BA0698"/>
              </a:solidFill>
              <a:cs typeface="B Nazanin" pitchFamily="2" charset="-78"/>
            </a:endParaRPr>
          </a:p>
        </p:txBody>
      </p:sp>
      <p:sp>
        <p:nvSpPr>
          <p:cNvPr id="3" name="Content Placeholder 2"/>
          <p:cNvSpPr>
            <a:spLocks noGrp="1"/>
          </p:cNvSpPr>
          <p:nvPr>
            <p:ph idx="1"/>
          </p:nvPr>
        </p:nvSpPr>
        <p:spPr>
          <a:xfrm>
            <a:off x="457200" y="1268760"/>
            <a:ext cx="8229600" cy="5472608"/>
          </a:xfrm>
          <a:ln>
            <a:solidFill>
              <a:srgbClr val="BA0698"/>
            </a:solidFill>
          </a:ln>
        </p:spPr>
        <p:txBody>
          <a:bodyPr>
            <a:noAutofit/>
          </a:bodyPr>
          <a:lstStyle/>
          <a:p>
            <a:r>
              <a:rPr lang="fa-IR" sz="2000" dirty="0" smtClean="0">
                <a:cs typeface="B Nazanin" pitchFamily="2" charset="-78"/>
              </a:rPr>
              <a:t>در صورتي‌كه دندان كنده شده دائمي باشد بايد در اولين فرصت بعد از حادثه به بسترش باز گردانده شود</a:t>
            </a:r>
          </a:p>
          <a:p>
            <a:pPr lvl="0"/>
            <a:r>
              <a:rPr lang="fa-IR" sz="2000" dirty="0" smtClean="0">
                <a:cs typeface="B Nazanin" pitchFamily="2" charset="-78"/>
              </a:rPr>
              <a:t>با استفاده از دستكش يكبار مصرف اطراف زخم ايجاد شده در دهان كودك تميز شود</a:t>
            </a:r>
            <a:endParaRPr lang="en-US" sz="2000" dirty="0" smtClean="0">
              <a:cs typeface="B Nazanin" pitchFamily="2" charset="-78"/>
            </a:endParaRPr>
          </a:p>
          <a:p>
            <a:pPr lvl="0"/>
            <a:r>
              <a:rPr lang="fa-IR" sz="2000" dirty="0" smtClean="0">
                <a:cs typeface="B Nazanin" pitchFamily="2" charset="-78"/>
              </a:rPr>
              <a:t>براي شستشوي خون دهان كودك از آب گرم استفاده شود</a:t>
            </a:r>
            <a:endParaRPr lang="en-US" sz="2000" dirty="0" smtClean="0">
              <a:cs typeface="B Nazanin" pitchFamily="2" charset="-78"/>
            </a:endParaRPr>
          </a:p>
          <a:p>
            <a:pPr lvl="0"/>
            <a:r>
              <a:rPr lang="fa-IR" sz="2000" dirty="0" smtClean="0">
                <a:cs typeface="B Nazanin" pitchFamily="2" charset="-78"/>
              </a:rPr>
              <a:t>براي كاهش تورم ناشي از آسيب از تكه‌هاي يخ استفاده شود</a:t>
            </a:r>
            <a:endParaRPr lang="en-US" sz="2000" dirty="0" smtClean="0">
              <a:cs typeface="B Nazanin" pitchFamily="2" charset="-78"/>
            </a:endParaRPr>
          </a:p>
          <a:p>
            <a:pPr lvl="0"/>
            <a:r>
              <a:rPr lang="fa-IR" sz="2000" dirty="0" smtClean="0">
                <a:cs typeface="B Nazanin" pitchFamily="2" charset="-78"/>
              </a:rPr>
              <a:t>به ريشه‌هاي دندان دست زده نشود</a:t>
            </a:r>
          </a:p>
          <a:p>
            <a:pPr lvl="0"/>
            <a:r>
              <a:rPr lang="fa-IR" sz="2000" dirty="0" smtClean="0">
                <a:cs typeface="B Nazanin" pitchFamily="2" charset="-78"/>
              </a:rPr>
              <a:t>به دندان دست كشيده نشود و يا مالش داده نشود (اليافي كه در سطح دندان وجود دارد و باعث قرارگيري دندان در بسترش مي‌شود به دليل تحريك مكانيكي آسيب مي‌بيند) </a:t>
            </a:r>
            <a:endParaRPr lang="en-US" sz="2000" dirty="0" smtClean="0">
              <a:cs typeface="B Nazanin" pitchFamily="2" charset="-78"/>
            </a:endParaRPr>
          </a:p>
          <a:p>
            <a:pPr lvl="0"/>
            <a:r>
              <a:rPr lang="fa-IR" sz="2000" dirty="0" smtClean="0">
                <a:cs typeface="B Nazanin" pitchFamily="2" charset="-78"/>
              </a:rPr>
              <a:t>دندان به آرامي با آب شسته شود</a:t>
            </a:r>
            <a:endParaRPr lang="en-US" sz="2000" dirty="0" smtClean="0">
              <a:cs typeface="B Nazanin" pitchFamily="2" charset="-78"/>
            </a:endParaRPr>
          </a:p>
          <a:p>
            <a:pPr lvl="0"/>
            <a:r>
              <a:rPr lang="fa-IR" sz="2000" dirty="0" smtClean="0">
                <a:cs typeface="B Nazanin" pitchFamily="2" charset="-78"/>
              </a:rPr>
              <a:t>دندان كنده شده در بسترش گذاشته شود و تا آنجا كه ممكن است دندان به عمق بسترش فرو برده شود</a:t>
            </a:r>
          </a:p>
          <a:p>
            <a:pPr lvl="0"/>
            <a:r>
              <a:rPr lang="fa-IR" sz="2000" dirty="0" smtClean="0">
                <a:cs typeface="B Nazanin" pitchFamily="2" charset="-78"/>
              </a:rPr>
              <a:t> با كمك سطح دندان هاي ديگر مي‌توان به عمق مناسب فرو بردن دندان پي برد</a:t>
            </a:r>
            <a:endParaRPr lang="en-US" sz="2000" dirty="0" smtClean="0">
              <a:cs typeface="B Nazanin" pitchFamily="2" charset="-78"/>
            </a:endParaRPr>
          </a:p>
          <a:p>
            <a:pPr lvl="0"/>
            <a:r>
              <a:rPr lang="fa-IR" sz="2000" dirty="0" smtClean="0">
                <a:cs typeface="B Nazanin" pitchFamily="2" charset="-78"/>
              </a:rPr>
              <a:t>اگر كسي نيست كه قادر به انجام اين كار باشد بايد دندان در ليواني پر از شير (بهتر است شير سرد باشد) نگهداري شود و همراه كودك به سرعت نزد دندانپزشك يا مركز درماني برده شود</a:t>
            </a:r>
            <a:endParaRPr lang="en-US" sz="2000" dirty="0" smtClean="0">
              <a:cs typeface="B Nazanin" pitchFamily="2" charset="-78"/>
            </a:endParaRPr>
          </a:p>
          <a:p>
            <a:pPr lvl="0"/>
            <a:r>
              <a:rPr lang="fa-IR" sz="2000" dirty="0" smtClean="0">
                <a:cs typeface="B Nazanin" pitchFamily="2" charset="-78"/>
              </a:rPr>
              <a:t>اگر دندان بيشتر از 2 ساعت در محيط خارج از دهان باقي بماند دوباره كاشتن آن در اكثر موارد امكان‌پذير نيست</a:t>
            </a:r>
            <a:endParaRPr lang="en-US" sz="2000" dirty="0" smtClean="0">
              <a:cs typeface="B Nazanin" pitchFamily="2" charset="-78"/>
            </a:endParaRPr>
          </a:p>
          <a:p>
            <a:endParaRPr lang="fa-IR" sz="2000" dirty="0">
              <a:cs typeface="B Nazanin" pitchFamily="2"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rgbClr val="BA0698"/>
            </a:solidFill>
          </a:ln>
        </p:spPr>
        <p:txBody>
          <a:bodyPr>
            <a:normAutofit/>
          </a:bodyPr>
          <a:lstStyle/>
          <a:p>
            <a:r>
              <a:rPr lang="fa-IR" sz="2800" b="1" dirty="0" smtClean="0">
                <a:solidFill>
                  <a:srgbClr val="BA0698"/>
                </a:solidFill>
                <a:cs typeface="B Nazanin" pitchFamily="2" charset="-78"/>
              </a:rPr>
              <a:t>اگر در اثر ضربه دندان به داخل بسترش فرو رود </a:t>
            </a:r>
            <a:endParaRPr lang="fa-IR" sz="2800" dirty="0">
              <a:solidFill>
                <a:srgbClr val="BA0698"/>
              </a:solidFill>
              <a:cs typeface="B Nazanin" pitchFamily="2" charset="-78"/>
            </a:endParaRPr>
          </a:p>
        </p:txBody>
      </p:sp>
      <p:sp>
        <p:nvSpPr>
          <p:cNvPr id="3" name="Content Placeholder 2"/>
          <p:cNvSpPr>
            <a:spLocks noGrp="1"/>
          </p:cNvSpPr>
          <p:nvPr>
            <p:ph idx="1"/>
          </p:nvPr>
        </p:nvSpPr>
        <p:spPr>
          <a:ln>
            <a:solidFill>
              <a:srgbClr val="BA0698"/>
            </a:solidFill>
          </a:ln>
        </p:spPr>
        <p:txBody>
          <a:bodyPr>
            <a:normAutofit/>
          </a:bodyPr>
          <a:lstStyle/>
          <a:p>
            <a:pPr lvl="0"/>
            <a:r>
              <a:rPr lang="fa-IR" sz="2800" dirty="0" smtClean="0">
                <a:cs typeface="B Nazanin" pitchFamily="2" charset="-78"/>
              </a:rPr>
              <a:t>اگر دندان شيري باشد:</a:t>
            </a:r>
          </a:p>
          <a:p>
            <a:pPr lvl="1"/>
            <a:r>
              <a:rPr lang="fa-IR" dirty="0" smtClean="0">
                <a:cs typeface="B Nazanin" pitchFamily="2" charset="-78"/>
              </a:rPr>
              <a:t> مي‌تواند به دندان اصلي كه هنوز رشد نكرده است آسيب وارد كند</a:t>
            </a:r>
          </a:p>
          <a:p>
            <a:r>
              <a:rPr lang="fa-IR" sz="2800" dirty="0" smtClean="0">
                <a:cs typeface="B Nazanin" pitchFamily="2" charset="-78"/>
              </a:rPr>
              <a:t> اگر دندان اصلي باشد:</a:t>
            </a:r>
          </a:p>
          <a:p>
            <a:pPr lvl="1"/>
            <a:r>
              <a:rPr lang="fa-IR" dirty="0" smtClean="0">
                <a:cs typeface="B Nazanin" pitchFamily="2" charset="-78"/>
              </a:rPr>
              <a:t> خودش آسيب مي‌بيند</a:t>
            </a:r>
          </a:p>
          <a:p>
            <a:r>
              <a:rPr lang="fa-IR" sz="2800" dirty="0" smtClean="0">
                <a:cs typeface="B Nazanin" pitchFamily="2" charset="-78"/>
              </a:rPr>
              <a:t>در اولين فرصت به دندانپزشك مراجعه شود</a:t>
            </a:r>
          </a:p>
          <a:p>
            <a:r>
              <a:rPr lang="fa-IR" sz="2800" dirty="0" smtClean="0">
                <a:cs typeface="B Nazanin" pitchFamily="2" charset="-78"/>
              </a:rPr>
              <a:t>با گذشت زمان بسياري از دندان‌هاي فرو رفته دوباره به موقعيت اوليه باز مي‌گردند</a:t>
            </a:r>
          </a:p>
          <a:p>
            <a:r>
              <a:rPr lang="fa-IR" sz="2800" dirty="0" smtClean="0">
                <a:cs typeface="B Nazanin" pitchFamily="2" charset="-78"/>
              </a:rPr>
              <a:t>روند بازگشت به موقعيت اوليه هفته ها و حتي ماه‌ها طول مي‌كشد و بايد در اين مدت كودك تحت نظر دندانپزشك باشد </a:t>
            </a:r>
            <a:endParaRPr lang="en-US" sz="2800" dirty="0" smtClean="0">
              <a:cs typeface="B Nazanin" pitchFamily="2" charset="-78"/>
            </a:endParaRPr>
          </a:p>
          <a:p>
            <a:endParaRPr lang="fa-IR" sz="2800" dirty="0">
              <a:cs typeface="B Nazanin"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ln>
            <a:solidFill>
              <a:srgbClr val="BA0698"/>
            </a:solidFill>
          </a:ln>
        </p:spPr>
        <p:txBody>
          <a:bodyPr>
            <a:noAutofit/>
          </a:bodyPr>
          <a:lstStyle/>
          <a:p>
            <a:r>
              <a:rPr lang="fa-IR" sz="2800" dirty="0" smtClean="0">
                <a:solidFill>
                  <a:srgbClr val="BA0698"/>
                </a:solidFill>
                <a:cs typeface="B Nazanin" pitchFamily="2" charset="-78"/>
              </a:rPr>
              <a:t/>
            </a:r>
            <a:br>
              <a:rPr lang="fa-IR" sz="2800" dirty="0" smtClean="0">
                <a:solidFill>
                  <a:srgbClr val="BA0698"/>
                </a:solidFill>
                <a:cs typeface="B Nazanin" pitchFamily="2" charset="-78"/>
              </a:rPr>
            </a:br>
            <a:r>
              <a:rPr lang="fa-IR" sz="2800" b="1" dirty="0" smtClean="0">
                <a:solidFill>
                  <a:srgbClr val="BA0698"/>
                </a:solidFill>
                <a:cs typeface="B Nazanin" pitchFamily="2" charset="-78"/>
              </a:rPr>
              <a:t>آسيب‌هاي چشمي</a:t>
            </a:r>
            <a:r>
              <a:rPr lang="en-US" sz="2800" dirty="0" smtClean="0">
                <a:solidFill>
                  <a:srgbClr val="BA0698"/>
                </a:solidFill>
                <a:cs typeface="B Nazanin" pitchFamily="2" charset="-78"/>
              </a:rPr>
              <a:t/>
            </a:r>
            <a:br>
              <a:rPr lang="en-US" sz="2800" dirty="0" smtClean="0">
                <a:solidFill>
                  <a:srgbClr val="BA0698"/>
                </a:solidFill>
                <a:cs typeface="B Nazanin" pitchFamily="2" charset="-78"/>
              </a:rPr>
            </a:br>
            <a:r>
              <a:rPr lang="en-US" sz="2800" b="1" dirty="0" smtClean="0">
                <a:solidFill>
                  <a:srgbClr val="BA0698"/>
                </a:solidFill>
                <a:cs typeface="B Nazanin" pitchFamily="2" charset="-78"/>
              </a:rPr>
              <a:t/>
            </a:r>
            <a:br>
              <a:rPr lang="en-US" sz="2800" b="1" dirty="0" smtClean="0">
                <a:solidFill>
                  <a:srgbClr val="BA0698"/>
                </a:solidFill>
                <a:cs typeface="B Nazanin" pitchFamily="2" charset="-78"/>
              </a:rPr>
            </a:br>
            <a:endParaRPr lang="fa-IR" sz="2800" dirty="0">
              <a:solidFill>
                <a:srgbClr val="BA0698"/>
              </a:solidFill>
              <a:cs typeface="B Nazanin" pitchFamily="2" charset="-78"/>
            </a:endParaRPr>
          </a:p>
        </p:txBody>
      </p:sp>
      <p:sp>
        <p:nvSpPr>
          <p:cNvPr id="3" name="Content Placeholder 2"/>
          <p:cNvSpPr>
            <a:spLocks noGrp="1"/>
          </p:cNvSpPr>
          <p:nvPr>
            <p:ph idx="1"/>
          </p:nvPr>
        </p:nvSpPr>
        <p:spPr>
          <a:xfrm>
            <a:off x="467544" y="1412776"/>
            <a:ext cx="8168254" cy="5105728"/>
          </a:xfrm>
          <a:ln>
            <a:solidFill>
              <a:srgbClr val="BA0698"/>
            </a:solidFill>
          </a:ln>
        </p:spPr>
        <p:txBody>
          <a:bodyPr>
            <a:noAutofit/>
          </a:bodyPr>
          <a:lstStyle/>
          <a:p>
            <a:r>
              <a:rPr lang="fa-IR" sz="2400" dirty="0" smtClean="0">
                <a:cs typeface="B Nazanin" pitchFamily="2" charset="-78"/>
              </a:rPr>
              <a:t>آسيب‌هاي چشمي ممكن است در زمين‌هاي ورزشي و يا هنگام بازي ايجاد شود</a:t>
            </a:r>
          </a:p>
          <a:p>
            <a:r>
              <a:rPr lang="fa-IR" sz="2400" dirty="0" smtClean="0">
                <a:cs typeface="B Nazanin" pitchFamily="2" charset="-78"/>
              </a:rPr>
              <a:t>ممكن است به دليل ضربه مستقيم ناشي از مشت، انگشت يا اجسام تيز و يا پاشيده شدن چيزي در چشم باشد</a:t>
            </a:r>
          </a:p>
          <a:p>
            <a:r>
              <a:rPr lang="fa-IR" sz="2400" dirty="0" smtClean="0">
                <a:cs typeface="B Nazanin" pitchFamily="2" charset="-78"/>
              </a:rPr>
              <a:t>  در صورتي كه جسمي برنده وارد چشم شود ممكن است منجر به آسيب جدي به آن  يا حتي كوري شود</a:t>
            </a:r>
          </a:p>
          <a:p>
            <a:r>
              <a:rPr lang="fa-IR" sz="2400" dirty="0" smtClean="0">
                <a:cs typeface="B Nazanin" pitchFamily="2" charset="-78"/>
              </a:rPr>
              <a:t> اگر جسم برنده‌اي وارد چشم شود كودك از درد دائم چشم، اختلال بينايي مانند دوبيني يا تاري ديد و يا خونريزي چشم شكايت دارد</a:t>
            </a:r>
          </a:p>
          <a:p>
            <a:r>
              <a:rPr lang="fa-IR" sz="2400" dirty="0" smtClean="0">
                <a:cs typeface="B Nazanin" pitchFamily="2" charset="-78"/>
              </a:rPr>
              <a:t>ضربه‌هاي ناشي از اجسامي كه تيز نيستند ممكن است باعث آسيب به خود كره چشم و يا استخوان‌هاي اطراف آن شود</a:t>
            </a:r>
          </a:p>
          <a:p>
            <a:r>
              <a:rPr lang="fa-IR" sz="2400" dirty="0" smtClean="0">
                <a:cs typeface="B Nazanin" pitchFamily="2" charset="-78"/>
              </a:rPr>
              <a:t> در اين موارد امكان ايجاد دوبيني وجود دارد و يا ظاهر چشم طبيعي به نظر نمي‌رسد</a:t>
            </a:r>
            <a:r>
              <a:rPr lang="fa-IR" sz="2400" b="1" dirty="0" smtClean="0">
                <a:cs typeface="B Nazanin" pitchFamily="2" charset="-78"/>
              </a:rPr>
              <a:t> </a:t>
            </a:r>
            <a:endParaRPr lang="en-US" sz="2400" dirty="0" smtClean="0">
              <a:cs typeface="B Nazanin"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83568" y="404665"/>
            <a:ext cx="7772400" cy="1152128"/>
          </a:xfrm>
        </p:spPr>
        <p:txBody>
          <a:bodyPr>
            <a:normAutofit/>
          </a:bodyPr>
          <a:lstStyle/>
          <a:p>
            <a:r>
              <a:rPr lang="fa-IR" sz="3200" b="1" dirty="0">
                <a:solidFill>
                  <a:srgbClr val="BA0698"/>
                </a:solidFill>
                <a:latin typeface="+mn-lt"/>
                <a:ea typeface="+mn-ea"/>
                <a:cs typeface="B Nazanin" pitchFamily="2" charset="-78"/>
              </a:rPr>
              <a:t>بچه‌هاي كوچك، حوادث بزرگ </a:t>
            </a:r>
          </a:p>
        </p:txBody>
      </p:sp>
      <p:sp>
        <p:nvSpPr>
          <p:cNvPr id="5" name="Subtitle 2"/>
          <p:cNvSpPr txBox="1">
            <a:spLocks/>
          </p:cNvSpPr>
          <p:nvPr/>
        </p:nvSpPr>
        <p:spPr>
          <a:xfrm>
            <a:off x="539552" y="1844824"/>
            <a:ext cx="7992888" cy="1752600"/>
          </a:xfrm>
          <a:prstGeom prst="rect">
            <a:avLst/>
          </a:prstGeom>
        </p:spPr>
        <p:txBody>
          <a:bodyPr vert="horz" lIns="91440" tIns="45720" rIns="91440" bIns="45720" rtlCol="1">
            <a:normAutofit/>
          </a:bodyPr>
          <a:lstStyle/>
          <a:p>
            <a:pPr marL="0" marR="0" lvl="0" indent="0" algn="ctr" defTabSz="914400" rtl="1" eaLnBrk="1" fontAlgn="auto" latinLnBrk="0" hangingPunct="1">
              <a:lnSpc>
                <a:spcPct val="100000"/>
              </a:lnSpc>
              <a:spcBef>
                <a:spcPct val="20000"/>
              </a:spcBef>
              <a:spcAft>
                <a:spcPts val="0"/>
              </a:spcAft>
              <a:buClrTx/>
              <a:buSzTx/>
              <a:buFont typeface="Arial" pitchFamily="34" charset="0"/>
              <a:buNone/>
              <a:tabLst/>
              <a:defRPr/>
            </a:pPr>
            <a:r>
              <a:rPr kumimoji="0" lang="fa-IR" sz="2800" b="1" i="0" u="none" strike="noStrike" kern="1200" cap="none" spc="0" normalizeH="0" baseline="0" noProof="0" dirty="0" smtClean="0">
                <a:ln>
                  <a:noFill/>
                </a:ln>
                <a:solidFill>
                  <a:srgbClr val="BA0698"/>
                </a:solidFill>
                <a:effectLst/>
                <a:uLnTx/>
                <a:uFillTx/>
                <a:latin typeface="+mn-lt"/>
                <a:ea typeface="+mn-ea"/>
                <a:cs typeface="B Nazanin" pitchFamily="2" charset="-78"/>
              </a:rPr>
              <a:t>از سري كتاب‌هاي ”</a:t>
            </a:r>
            <a:r>
              <a:rPr kumimoji="0" lang="ar-SA" sz="2800" b="1" i="0" u="none" strike="noStrike" kern="1200" cap="none" spc="0" normalizeH="0" baseline="0" noProof="0" dirty="0" smtClean="0">
                <a:ln>
                  <a:noFill/>
                </a:ln>
                <a:solidFill>
                  <a:srgbClr val="BA0698"/>
                </a:solidFill>
                <a:effectLst/>
                <a:uLnTx/>
                <a:uFillTx/>
                <a:latin typeface="+mn-lt"/>
                <a:ea typeface="+mn-ea"/>
                <a:cs typeface="B Nazanin" pitchFamily="2" charset="-78"/>
              </a:rPr>
              <a:t>آسیب های کودکان قابل پیشگیری هستند</a:t>
            </a:r>
            <a:r>
              <a:rPr kumimoji="0" lang="fa-IR" sz="2800" b="1" i="0" u="none" strike="noStrike" kern="1200" cap="none" spc="0" normalizeH="0" baseline="0" noProof="0" dirty="0" smtClean="0">
                <a:ln>
                  <a:noFill/>
                </a:ln>
                <a:solidFill>
                  <a:srgbClr val="BA0698"/>
                </a:solidFill>
                <a:effectLst/>
                <a:uLnTx/>
                <a:uFillTx/>
                <a:latin typeface="+mn-lt"/>
                <a:ea typeface="+mn-ea"/>
                <a:cs typeface="B Nazanin" pitchFamily="2" charset="-78"/>
              </a:rPr>
              <a:t>“</a:t>
            </a:r>
            <a:endParaRPr kumimoji="0" lang="en-US" sz="2800" b="0" i="0" u="none" strike="noStrike" kern="1200" cap="none" spc="0" normalizeH="0" baseline="0" noProof="0" dirty="0" smtClean="0">
              <a:ln>
                <a:noFill/>
              </a:ln>
              <a:solidFill>
                <a:srgbClr val="BA0698"/>
              </a:solidFill>
              <a:effectLst/>
              <a:uLnTx/>
              <a:uFillTx/>
              <a:latin typeface="+mn-lt"/>
              <a:ea typeface="+mn-ea"/>
              <a:cs typeface="B Nazanin" pitchFamily="2" charset="-78"/>
            </a:endParaRPr>
          </a:p>
          <a:p>
            <a:pPr marL="0" marR="0" lvl="0" indent="0" algn="ct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2800" b="1" i="0" u="none" strike="noStrike" kern="1200" cap="none" spc="0" normalizeH="0" baseline="0" noProof="0" dirty="0" smtClean="0">
                <a:ln>
                  <a:noFill/>
                </a:ln>
                <a:solidFill>
                  <a:srgbClr val="BA0698"/>
                </a:solidFill>
                <a:effectLst/>
                <a:uLnTx/>
                <a:uFillTx/>
                <a:latin typeface="+mn-lt"/>
                <a:ea typeface="+mn-ea"/>
                <a:cs typeface="B Nazanin" pitchFamily="2" charset="-78"/>
              </a:rPr>
              <a:t>ويژه مربيان</a:t>
            </a:r>
            <a:endParaRPr kumimoji="0" lang="en-US" sz="2800" b="0" i="0" u="none" strike="noStrike" kern="1200" cap="none" spc="0" normalizeH="0" baseline="0" noProof="0" dirty="0" smtClean="0">
              <a:ln>
                <a:noFill/>
              </a:ln>
              <a:solidFill>
                <a:srgbClr val="BA0698"/>
              </a:solidFill>
              <a:effectLst/>
              <a:uLnTx/>
              <a:uFillTx/>
              <a:latin typeface="+mn-lt"/>
              <a:ea typeface="+mn-ea"/>
              <a:cs typeface="B Nazanin" pitchFamily="2" charset="-78"/>
            </a:endParaRPr>
          </a:p>
          <a:p>
            <a:pPr marL="0" marR="0" lvl="0" indent="0" algn="ct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a-IR" sz="2800" b="0" i="0" u="none" strike="noStrike" kern="1200" cap="none" spc="0" normalizeH="0" baseline="0" noProof="0" dirty="0">
              <a:ln>
                <a:noFill/>
              </a:ln>
              <a:solidFill>
                <a:srgbClr val="BA0698"/>
              </a:solidFill>
              <a:effectLst/>
              <a:uLnTx/>
              <a:uFillTx/>
              <a:latin typeface="+mn-lt"/>
              <a:ea typeface="+mn-ea"/>
              <a:cs typeface="+mn-cs"/>
            </a:endParaRPr>
          </a:p>
        </p:txBody>
      </p:sp>
      <p:pic>
        <p:nvPicPr>
          <p:cNvPr id="6" name="Picture 5" descr="1 varz.bmp"/>
          <p:cNvPicPr>
            <a:picLocks noChangeAspect="1"/>
          </p:cNvPicPr>
          <p:nvPr/>
        </p:nvPicPr>
        <p:blipFill>
          <a:blip r:embed="rId2"/>
          <a:stretch>
            <a:fillRect/>
          </a:stretch>
        </p:blipFill>
        <p:spPr>
          <a:xfrm>
            <a:off x="508691" y="3356992"/>
            <a:ext cx="8100900" cy="252028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rgbClr val="BA0698"/>
            </a:solidFill>
          </a:ln>
        </p:spPr>
        <p:txBody>
          <a:bodyPr>
            <a:noAutofit/>
          </a:bodyPr>
          <a:lstStyle/>
          <a:p>
            <a:r>
              <a:rPr lang="fa-IR" sz="2800" b="1" dirty="0" smtClean="0">
                <a:solidFill>
                  <a:srgbClr val="BA0698"/>
                </a:solidFill>
                <a:cs typeface="B Nazanin" pitchFamily="2" charset="-78"/>
              </a:rPr>
              <a:t>براي پيشگيري از آسيب‌هاي چشمي چه بايد كرد؟ </a:t>
            </a:r>
            <a:endParaRPr lang="en-US" sz="2800" dirty="0" smtClean="0">
              <a:solidFill>
                <a:srgbClr val="BA0698"/>
              </a:solidFill>
              <a:cs typeface="B Nazanin" pitchFamily="2" charset="-78"/>
            </a:endParaRPr>
          </a:p>
        </p:txBody>
      </p:sp>
      <p:sp>
        <p:nvSpPr>
          <p:cNvPr id="3" name="Content Placeholder 2"/>
          <p:cNvSpPr>
            <a:spLocks noGrp="1"/>
          </p:cNvSpPr>
          <p:nvPr>
            <p:ph idx="1"/>
          </p:nvPr>
        </p:nvSpPr>
        <p:spPr>
          <a:ln>
            <a:solidFill>
              <a:srgbClr val="BA0698"/>
            </a:solidFill>
          </a:ln>
        </p:spPr>
        <p:txBody>
          <a:bodyPr>
            <a:normAutofit/>
          </a:bodyPr>
          <a:lstStyle/>
          <a:p>
            <a:pPr lvl="0"/>
            <a:r>
              <a:rPr lang="fa-IR" sz="2800" dirty="0" smtClean="0">
                <a:cs typeface="B Nazanin" pitchFamily="2" charset="-78"/>
              </a:rPr>
              <a:t>اسباب بازي‌هاي پرتابي مانند تير و كمان، تفنگ، دارت و مانند آن‌ها در اختيار كودكان قرار داده نشوند</a:t>
            </a:r>
            <a:endParaRPr lang="en-US" sz="2800" dirty="0" smtClean="0">
              <a:cs typeface="B Nazanin" pitchFamily="2" charset="-78"/>
            </a:endParaRPr>
          </a:p>
          <a:p>
            <a:pPr lvl="0"/>
            <a:r>
              <a:rPr lang="fa-IR" sz="2800" dirty="0" smtClean="0">
                <a:cs typeface="B Nazanin" pitchFamily="2" charset="-78"/>
              </a:rPr>
              <a:t>هنگام ورزش‌هاي بالقوه آسيب‌زا براي كودكان از قبيل، بيس‌بال، تكواندو، شمشيربازي، اسكواش، تنيس  بايد از كلاه‌هاي ايمني كه كاملاً  گوش‌ها و چشم‌ها را مي‌پوشاند استفاده شود (استخوان‌هاي اطراف چشم آسيب نبينند)</a:t>
            </a:r>
          </a:p>
          <a:p>
            <a:pPr lvl="0"/>
            <a:r>
              <a:rPr lang="fa-IR" sz="2800" dirty="0" smtClean="0">
                <a:cs typeface="B Nazanin" pitchFamily="2" charset="-78"/>
              </a:rPr>
              <a:t>در كودكان حتي اگر اين ورزش‌ها به صورت تفنني و به صورت بازي انجام شود، نياز به اين مراقبت‌ها دارند</a:t>
            </a:r>
            <a:endParaRPr lang="en-US" sz="2800" dirty="0" smtClean="0">
              <a:cs typeface="B Nazanin" pitchFamily="2" charset="-78"/>
            </a:endParaRPr>
          </a:p>
          <a:p>
            <a:pPr>
              <a:lnSpc>
                <a:spcPct val="150000"/>
              </a:lnSpc>
            </a:pPr>
            <a:endParaRPr lang="fa-IR" sz="2800" dirty="0">
              <a:cs typeface="B Nazanin" pitchFamily="2"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ln>
            <a:solidFill>
              <a:srgbClr val="BA0698"/>
            </a:solidFill>
          </a:ln>
        </p:spPr>
        <p:txBody>
          <a:bodyPr>
            <a:noAutofit/>
          </a:bodyPr>
          <a:lstStyle/>
          <a:p>
            <a:pPr lvl="0"/>
            <a:r>
              <a:rPr lang="fa-IR" sz="2800" dirty="0" smtClean="0">
                <a:solidFill>
                  <a:srgbClr val="BA0698"/>
                </a:solidFill>
                <a:cs typeface="B Nazanin" pitchFamily="2" charset="-78"/>
              </a:rPr>
              <a:t/>
            </a:r>
            <a:br>
              <a:rPr lang="fa-IR" sz="2800" dirty="0" smtClean="0">
                <a:solidFill>
                  <a:srgbClr val="BA0698"/>
                </a:solidFill>
                <a:cs typeface="B Nazanin" pitchFamily="2" charset="-78"/>
              </a:rPr>
            </a:br>
            <a:r>
              <a:rPr lang="fa-IR" sz="2800" dirty="0" smtClean="0">
                <a:solidFill>
                  <a:srgbClr val="BA0698"/>
                </a:solidFill>
                <a:cs typeface="B Nazanin" pitchFamily="2" charset="-78"/>
              </a:rPr>
              <a:t/>
            </a:r>
            <a:br>
              <a:rPr lang="fa-IR" sz="2800" dirty="0" smtClean="0">
                <a:solidFill>
                  <a:srgbClr val="BA0698"/>
                </a:solidFill>
                <a:cs typeface="B Nazanin" pitchFamily="2" charset="-78"/>
              </a:rPr>
            </a:br>
            <a:r>
              <a:rPr lang="fa-IR" sz="2800" dirty="0" smtClean="0">
                <a:solidFill>
                  <a:srgbClr val="BA0698"/>
                </a:solidFill>
                <a:cs typeface="B Nazanin" pitchFamily="2" charset="-78"/>
              </a:rPr>
              <a:t/>
            </a:r>
            <a:br>
              <a:rPr lang="fa-IR" sz="2800" dirty="0" smtClean="0">
                <a:solidFill>
                  <a:srgbClr val="BA0698"/>
                </a:solidFill>
                <a:cs typeface="B Nazanin" pitchFamily="2" charset="-78"/>
              </a:rPr>
            </a:br>
            <a:r>
              <a:rPr lang="fa-IR" sz="2800" b="1" dirty="0" smtClean="0">
                <a:solidFill>
                  <a:srgbClr val="BA0698"/>
                </a:solidFill>
                <a:cs typeface="B Nazanin" pitchFamily="2" charset="-78"/>
              </a:rPr>
              <a:t>گرمازدگي </a:t>
            </a:r>
            <a:r>
              <a:rPr lang="en-US" sz="2800" dirty="0" smtClean="0">
                <a:solidFill>
                  <a:srgbClr val="BA0698"/>
                </a:solidFill>
                <a:cs typeface="B Nazanin" pitchFamily="2" charset="-78"/>
              </a:rPr>
              <a:t/>
            </a:r>
            <a:br>
              <a:rPr lang="en-US" sz="2800" dirty="0" smtClean="0">
                <a:solidFill>
                  <a:srgbClr val="BA0698"/>
                </a:solidFill>
                <a:cs typeface="B Nazanin" pitchFamily="2" charset="-78"/>
              </a:rPr>
            </a:br>
            <a:r>
              <a:rPr lang="en-US" sz="2800" dirty="0" smtClean="0">
                <a:solidFill>
                  <a:srgbClr val="BA0698"/>
                </a:solidFill>
                <a:cs typeface="B Nazanin" pitchFamily="2" charset="-78"/>
              </a:rPr>
              <a:t/>
            </a:r>
            <a:br>
              <a:rPr lang="en-US" sz="2800" dirty="0" smtClean="0">
                <a:solidFill>
                  <a:srgbClr val="BA0698"/>
                </a:solidFill>
                <a:cs typeface="B Nazanin" pitchFamily="2" charset="-78"/>
              </a:rPr>
            </a:br>
            <a:r>
              <a:rPr lang="en-US" sz="2800" dirty="0" smtClean="0">
                <a:solidFill>
                  <a:srgbClr val="BA0698"/>
                </a:solidFill>
                <a:cs typeface="B Nazanin" pitchFamily="2" charset="-78"/>
              </a:rPr>
              <a:t/>
            </a:r>
            <a:br>
              <a:rPr lang="en-US" sz="2800" dirty="0" smtClean="0">
                <a:solidFill>
                  <a:srgbClr val="BA0698"/>
                </a:solidFill>
                <a:cs typeface="B Nazanin" pitchFamily="2" charset="-78"/>
              </a:rPr>
            </a:br>
            <a:r>
              <a:rPr lang="en-US" sz="2800" b="1" dirty="0" smtClean="0">
                <a:solidFill>
                  <a:srgbClr val="BA0698"/>
                </a:solidFill>
                <a:cs typeface="B Nazanin" pitchFamily="2" charset="-78"/>
              </a:rPr>
              <a:t/>
            </a:r>
            <a:br>
              <a:rPr lang="en-US" sz="2800" b="1" dirty="0" smtClean="0">
                <a:solidFill>
                  <a:srgbClr val="BA0698"/>
                </a:solidFill>
                <a:cs typeface="B Nazanin" pitchFamily="2" charset="-78"/>
              </a:rPr>
            </a:br>
            <a:endParaRPr lang="fa-IR" sz="2800" dirty="0">
              <a:solidFill>
                <a:srgbClr val="BA0698"/>
              </a:solidFill>
              <a:cs typeface="B Nazanin" pitchFamily="2" charset="-78"/>
            </a:endParaRPr>
          </a:p>
        </p:txBody>
      </p:sp>
      <p:sp>
        <p:nvSpPr>
          <p:cNvPr id="3" name="Content Placeholder 2"/>
          <p:cNvSpPr>
            <a:spLocks noGrp="1"/>
          </p:cNvSpPr>
          <p:nvPr>
            <p:ph idx="1"/>
          </p:nvPr>
        </p:nvSpPr>
        <p:spPr>
          <a:xfrm>
            <a:off x="467544" y="1412776"/>
            <a:ext cx="7992888" cy="5040560"/>
          </a:xfrm>
          <a:ln>
            <a:solidFill>
              <a:srgbClr val="BA0698"/>
            </a:solidFill>
          </a:ln>
        </p:spPr>
        <p:txBody>
          <a:bodyPr>
            <a:noAutofit/>
          </a:bodyPr>
          <a:lstStyle/>
          <a:p>
            <a:pPr>
              <a:lnSpc>
                <a:spcPct val="200000"/>
              </a:lnSpc>
            </a:pPr>
            <a:r>
              <a:rPr lang="fa-IR" sz="2000" dirty="0" smtClean="0">
                <a:cs typeface="B Nazanin" pitchFamily="2" charset="-78"/>
              </a:rPr>
              <a:t>افزايش دماي بدن بيش از حد نرمال</a:t>
            </a:r>
          </a:p>
          <a:p>
            <a:pPr>
              <a:lnSpc>
                <a:spcPct val="200000"/>
              </a:lnSpc>
            </a:pPr>
            <a:r>
              <a:rPr lang="fa-IR" sz="2000" dirty="0" smtClean="0">
                <a:cs typeface="B Nazanin" pitchFamily="2" charset="-78"/>
              </a:rPr>
              <a:t>يك طيف بيماري است كه درجات مختلفي دارد كه بسته به دماي بدن و ميزان اختلالات وابسته به آن مي‌تواند متفاوت باشد</a:t>
            </a:r>
          </a:p>
          <a:p>
            <a:pPr>
              <a:lnSpc>
                <a:spcPct val="200000"/>
              </a:lnSpc>
            </a:pPr>
            <a:r>
              <a:rPr lang="fa-IR" sz="2000" dirty="0" smtClean="0">
                <a:cs typeface="B Nazanin" pitchFamily="2" charset="-78"/>
              </a:rPr>
              <a:t>كودك در محیطی با  درجه حرارت بالا قرار گيرد  و آب و مایعات کافی به وی نرسد</a:t>
            </a:r>
          </a:p>
          <a:p>
            <a:pPr>
              <a:lnSpc>
                <a:spcPct val="200000"/>
              </a:lnSpc>
            </a:pPr>
            <a:endParaRPr lang="en-US" sz="2000" dirty="0">
              <a:cs typeface="B Nazanin" pitchFamily="2" charset="-78"/>
            </a:endParaRPr>
          </a:p>
        </p:txBody>
      </p:sp>
      <p:pic>
        <p:nvPicPr>
          <p:cNvPr id="4" name="Picture 3" descr="3 var.bmp"/>
          <p:cNvPicPr>
            <a:picLocks noChangeAspect="1"/>
          </p:cNvPicPr>
          <p:nvPr/>
        </p:nvPicPr>
        <p:blipFill>
          <a:blip r:embed="rId2"/>
          <a:stretch>
            <a:fillRect/>
          </a:stretch>
        </p:blipFill>
        <p:spPr>
          <a:xfrm>
            <a:off x="1115616" y="4149080"/>
            <a:ext cx="1584176" cy="2232248"/>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rgbClr val="BA0698"/>
            </a:solidFill>
          </a:ln>
        </p:spPr>
        <p:txBody>
          <a:bodyPr>
            <a:normAutofit/>
          </a:bodyPr>
          <a:lstStyle/>
          <a:p>
            <a:r>
              <a:rPr lang="fa-IR" sz="2800" b="1" dirty="0" smtClean="0">
                <a:solidFill>
                  <a:srgbClr val="BA0698"/>
                </a:solidFill>
                <a:cs typeface="B Nazanin" pitchFamily="2" charset="-78"/>
              </a:rPr>
              <a:t>علامت‌‌های بالینی گرمازدگی </a:t>
            </a:r>
            <a:br>
              <a:rPr lang="fa-IR" sz="2800" b="1" dirty="0" smtClean="0">
                <a:solidFill>
                  <a:srgbClr val="BA0698"/>
                </a:solidFill>
                <a:cs typeface="B Nazanin" pitchFamily="2" charset="-78"/>
              </a:rPr>
            </a:br>
            <a:endParaRPr lang="fa-IR" sz="2800" b="1" dirty="0">
              <a:solidFill>
                <a:srgbClr val="BA0698"/>
              </a:solidFill>
            </a:endParaRPr>
          </a:p>
        </p:txBody>
      </p:sp>
      <p:sp>
        <p:nvSpPr>
          <p:cNvPr id="3" name="Content Placeholder 2"/>
          <p:cNvSpPr>
            <a:spLocks noGrp="1"/>
          </p:cNvSpPr>
          <p:nvPr>
            <p:ph idx="1"/>
          </p:nvPr>
        </p:nvSpPr>
        <p:spPr>
          <a:xfrm>
            <a:off x="467544" y="1700808"/>
            <a:ext cx="8229600" cy="4525963"/>
          </a:xfrm>
          <a:ln>
            <a:solidFill>
              <a:srgbClr val="BA0698"/>
            </a:solidFill>
          </a:ln>
        </p:spPr>
        <p:txBody>
          <a:bodyPr>
            <a:noAutofit/>
          </a:bodyPr>
          <a:lstStyle/>
          <a:p>
            <a:pPr lvl="1"/>
            <a:r>
              <a:rPr lang="fa-IR" dirty="0" smtClean="0">
                <a:cs typeface="B Nazanin" pitchFamily="2" charset="-78"/>
              </a:rPr>
              <a:t>تب</a:t>
            </a:r>
          </a:p>
          <a:p>
            <a:pPr lvl="1"/>
            <a:r>
              <a:rPr lang="fa-IR" dirty="0" smtClean="0">
                <a:cs typeface="B Nazanin" pitchFamily="2" charset="-78"/>
              </a:rPr>
              <a:t> بی‌قراری</a:t>
            </a:r>
          </a:p>
          <a:p>
            <a:pPr lvl="1"/>
            <a:r>
              <a:rPr lang="fa-IR" dirty="0" smtClean="0">
                <a:cs typeface="B Nazanin" pitchFamily="2" charset="-78"/>
              </a:rPr>
              <a:t> خشکی دهان و مخاط‌ها</a:t>
            </a:r>
          </a:p>
          <a:p>
            <a:pPr lvl="1"/>
            <a:r>
              <a:rPr lang="fa-IR" dirty="0" smtClean="0">
                <a:cs typeface="B Nazanin" pitchFamily="2" charset="-78"/>
              </a:rPr>
              <a:t> بی‌حسی</a:t>
            </a:r>
          </a:p>
          <a:p>
            <a:pPr lvl="1"/>
            <a:r>
              <a:rPr lang="fa-IR" dirty="0" smtClean="0">
                <a:cs typeface="B Nazanin" pitchFamily="2" charset="-78"/>
              </a:rPr>
              <a:t> بی‌حالی </a:t>
            </a:r>
          </a:p>
          <a:p>
            <a:pPr lvl="1"/>
            <a:r>
              <a:rPr lang="fa-IR" dirty="0" smtClean="0">
                <a:cs typeface="B Nazanin" pitchFamily="2" charset="-78"/>
              </a:rPr>
              <a:t>کاهش سطح هوشیاری (در موارد شدید) </a:t>
            </a:r>
          </a:p>
          <a:p>
            <a:pPr lvl="1"/>
            <a:r>
              <a:rPr lang="fa-IR" dirty="0" smtClean="0">
                <a:cs typeface="B Nazanin" pitchFamily="2" charset="-78"/>
              </a:rPr>
              <a:t> تشنج</a:t>
            </a:r>
          </a:p>
          <a:p>
            <a:pPr lvl="1"/>
            <a:r>
              <a:rPr lang="fa-IR" dirty="0" smtClean="0">
                <a:cs typeface="B Nazanin" pitchFamily="2" charset="-78"/>
              </a:rPr>
              <a:t> اختلالات خونی</a:t>
            </a:r>
          </a:p>
          <a:p>
            <a:pPr lvl="1"/>
            <a:r>
              <a:rPr lang="fa-IR" dirty="0" smtClean="0">
                <a:cs typeface="B Nazanin" pitchFamily="2" charset="-78"/>
              </a:rPr>
              <a:t> اختلالات کلیوی (ممكن است مشاهده شود)</a:t>
            </a:r>
            <a:endParaRPr lang="fa-IR" dirty="0"/>
          </a:p>
        </p:txBody>
      </p:sp>
      <p:pic>
        <p:nvPicPr>
          <p:cNvPr id="4" name="Picture 3" descr="4 var.bmp"/>
          <p:cNvPicPr>
            <a:picLocks noChangeAspect="1"/>
          </p:cNvPicPr>
          <p:nvPr/>
        </p:nvPicPr>
        <p:blipFill>
          <a:blip r:embed="rId2"/>
          <a:stretch>
            <a:fillRect/>
          </a:stretch>
        </p:blipFill>
        <p:spPr>
          <a:xfrm>
            <a:off x="899592" y="2420888"/>
            <a:ext cx="1755669" cy="2448272"/>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rgbClr val="BA0698"/>
            </a:solidFill>
          </a:ln>
        </p:spPr>
        <p:txBody>
          <a:bodyPr>
            <a:normAutofit/>
          </a:bodyPr>
          <a:lstStyle/>
          <a:p>
            <a:r>
              <a:rPr lang="fa-IR" sz="2800" b="1" dirty="0" smtClean="0">
                <a:solidFill>
                  <a:srgbClr val="BA0698"/>
                </a:solidFill>
                <a:cs typeface="B Nazanin" pitchFamily="2" charset="-78"/>
              </a:rPr>
              <a:t>براي پيشگيري از گرمازدگي چه بايد كرد؟ </a:t>
            </a:r>
            <a:r>
              <a:rPr lang="en-US" sz="2800" dirty="0" smtClean="0">
                <a:solidFill>
                  <a:srgbClr val="BA0698"/>
                </a:solidFill>
                <a:cs typeface="B Nazanin" pitchFamily="2" charset="-78"/>
              </a:rPr>
              <a:t/>
            </a:r>
            <a:br>
              <a:rPr lang="en-US" sz="2800" dirty="0" smtClean="0">
                <a:solidFill>
                  <a:srgbClr val="BA0698"/>
                </a:solidFill>
                <a:cs typeface="B Nazanin" pitchFamily="2" charset="-78"/>
              </a:rPr>
            </a:br>
            <a:endParaRPr lang="fa-IR" sz="2800" dirty="0">
              <a:solidFill>
                <a:srgbClr val="BA0698"/>
              </a:solidFill>
              <a:cs typeface="B Nazanin" pitchFamily="2" charset="-78"/>
            </a:endParaRPr>
          </a:p>
        </p:txBody>
      </p:sp>
      <p:sp>
        <p:nvSpPr>
          <p:cNvPr id="3" name="Content Placeholder 2"/>
          <p:cNvSpPr>
            <a:spLocks noGrp="1"/>
          </p:cNvSpPr>
          <p:nvPr>
            <p:ph idx="1"/>
          </p:nvPr>
        </p:nvSpPr>
        <p:spPr>
          <a:xfrm>
            <a:off x="539552" y="1772816"/>
            <a:ext cx="8085584" cy="4824536"/>
          </a:xfrm>
          <a:ln>
            <a:solidFill>
              <a:srgbClr val="BA0698"/>
            </a:solidFill>
          </a:ln>
        </p:spPr>
        <p:txBody>
          <a:bodyPr>
            <a:noAutofit/>
          </a:bodyPr>
          <a:lstStyle/>
          <a:p>
            <a:pPr lvl="0"/>
            <a:r>
              <a:rPr lang="fa-IR" sz="2000" dirty="0" smtClean="0">
                <a:cs typeface="B Nazanin" pitchFamily="2" charset="-78"/>
              </a:rPr>
              <a:t>براي ورزش كردن شرايط آب و هوايي را در نظر گرفت</a:t>
            </a:r>
          </a:p>
          <a:p>
            <a:pPr lvl="0"/>
            <a:r>
              <a:rPr lang="fa-IR" sz="2000" dirty="0" smtClean="0">
                <a:cs typeface="B Nazanin" pitchFamily="2" charset="-78"/>
              </a:rPr>
              <a:t> در محيط‌هاي گرم كودكان بايد به مدت و  مقدار كمي ورزش كنند (با توسعه تدريجي اين روند، بدن كودك به گرما عادت كرده و راحت‌تر آن‌را تحمل مي‌كند)</a:t>
            </a:r>
            <a:endParaRPr lang="en-US" sz="2000" dirty="0" smtClean="0">
              <a:cs typeface="B Nazanin" pitchFamily="2" charset="-78"/>
            </a:endParaRPr>
          </a:p>
          <a:p>
            <a:pPr lvl="0"/>
            <a:r>
              <a:rPr lang="fa-IR" sz="2000" dirty="0" smtClean="0">
                <a:cs typeface="B Nazanin" pitchFamily="2" charset="-78"/>
              </a:rPr>
              <a:t>نوشيدن مايعات به مقدار زياد براي مقابله با از دست دادن آب بدن ضروري است</a:t>
            </a:r>
          </a:p>
          <a:p>
            <a:pPr lvl="0"/>
            <a:r>
              <a:rPr lang="fa-IR" sz="2000" dirty="0" smtClean="0">
                <a:cs typeface="B Nazanin" pitchFamily="2" charset="-78"/>
              </a:rPr>
              <a:t>براي پيشگيري از كم آبي، كودك قبل، بعد و به هنگام ورزش كردن بايد آب بنوشد</a:t>
            </a:r>
          </a:p>
          <a:p>
            <a:pPr lvl="0"/>
            <a:r>
              <a:rPr lang="fa-IR" sz="2000" dirty="0" smtClean="0">
                <a:cs typeface="B Nazanin" pitchFamily="2" charset="-78"/>
              </a:rPr>
              <a:t>براي نوشيدن آْب نبايد منتظر احساس تشنگي شد ( تشنگي علامت ديررس بوده و معمولاً به دنبال از دست د ادن متوسط آب بدن بوجود مي‌آيد. در كودكان بايد از كم آبي خفيف نيز پيشگيري نمود)</a:t>
            </a:r>
            <a:endParaRPr lang="en-US" sz="2000" dirty="0" smtClean="0">
              <a:cs typeface="B Nazanin" pitchFamily="2" charset="-78"/>
            </a:endParaRPr>
          </a:p>
          <a:p>
            <a:r>
              <a:rPr lang="fa-IR" sz="2000" dirty="0" smtClean="0">
                <a:cs typeface="B Nazanin" pitchFamily="2" charset="-78"/>
              </a:rPr>
              <a:t>بهترين نوشيدني آب خنك است (به دنبال ورزش‌هاي سنگين بايد از مخلوط  قندي/ نمكي براي جبران الكتروليت‌هاي از دست رفته استفاده كرد) </a:t>
            </a:r>
            <a:endParaRPr lang="en-US" sz="2000" dirty="0" smtClean="0">
              <a:cs typeface="B Nazanin" pitchFamily="2" charset="-78"/>
            </a:endParaRPr>
          </a:p>
          <a:p>
            <a:pPr lvl="0"/>
            <a:r>
              <a:rPr lang="fa-IR" sz="2000" dirty="0" smtClean="0">
                <a:cs typeface="B Nazanin" pitchFamily="2" charset="-78"/>
              </a:rPr>
              <a:t>در گرماي زياد حتماً از لباس‌هاي به رنگ روشن و سبك استفاده شود</a:t>
            </a:r>
            <a:endParaRPr lang="en-US" sz="2000" dirty="0" smtClean="0">
              <a:cs typeface="B Nazanin" pitchFamily="2" charset="-78"/>
            </a:endParaRPr>
          </a:p>
          <a:p>
            <a:pPr lvl="0"/>
            <a:r>
              <a:rPr lang="fa-IR" sz="2000" dirty="0" smtClean="0">
                <a:cs typeface="B Nazanin" pitchFamily="2" charset="-78"/>
              </a:rPr>
              <a:t>به كودكان بياموزيد هنگام بروز علائم گرمازدگي به ورزش ادامه ندهند</a:t>
            </a:r>
          </a:p>
          <a:p>
            <a:pPr lvl="0"/>
            <a:r>
              <a:rPr lang="fa-IR" sz="2000" dirty="0" smtClean="0">
                <a:cs typeface="B Nazanin" pitchFamily="2" charset="-78"/>
              </a:rPr>
              <a:t>در صورتي‌كه احساس ضعف، درد يا بي‌حالي شديد كردند تمام فعاليت‌هاي ورزشي را قطع كنند و از مربي خود راهنمايي بخواهند</a:t>
            </a:r>
            <a:endParaRPr lang="en-US" sz="2000" dirty="0" smtClean="0">
              <a:cs typeface="B Nazanin" pitchFamily="2" charset="-78"/>
            </a:endParaRPr>
          </a:p>
          <a:p>
            <a:endParaRPr lang="fa-IR" sz="2000" dirty="0">
              <a:cs typeface="B Nazanin" pitchFamily="2"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1143000"/>
          </a:xfrm>
          <a:ln>
            <a:solidFill>
              <a:srgbClr val="BA0698"/>
            </a:solidFill>
          </a:ln>
        </p:spPr>
        <p:txBody>
          <a:bodyPr>
            <a:normAutofit/>
          </a:bodyPr>
          <a:lstStyle/>
          <a:p>
            <a:pPr lvl="0"/>
            <a:r>
              <a:rPr lang="fa-IR" sz="2800" b="1" dirty="0" smtClean="0">
                <a:solidFill>
                  <a:srgbClr val="BA0698"/>
                </a:solidFill>
                <a:cs typeface="B Nazanin" pitchFamily="2" charset="-78"/>
              </a:rPr>
              <a:t>سرمازدگي</a:t>
            </a:r>
            <a:endParaRPr lang="fa-IR" sz="2800" b="1" dirty="0">
              <a:solidFill>
                <a:srgbClr val="BA0698"/>
              </a:solidFill>
              <a:cs typeface="B Nazanin" pitchFamily="2" charset="-78"/>
            </a:endParaRPr>
          </a:p>
        </p:txBody>
      </p:sp>
      <p:sp>
        <p:nvSpPr>
          <p:cNvPr id="3" name="Content Placeholder 2"/>
          <p:cNvSpPr>
            <a:spLocks noGrp="1"/>
          </p:cNvSpPr>
          <p:nvPr>
            <p:ph idx="1"/>
          </p:nvPr>
        </p:nvSpPr>
        <p:spPr>
          <a:xfrm>
            <a:off x="395536" y="1556792"/>
            <a:ext cx="8208912" cy="5112568"/>
          </a:xfrm>
          <a:ln>
            <a:solidFill>
              <a:srgbClr val="BA0698"/>
            </a:solidFill>
          </a:ln>
        </p:spPr>
        <p:txBody>
          <a:bodyPr>
            <a:noAutofit/>
          </a:bodyPr>
          <a:lstStyle/>
          <a:p>
            <a:r>
              <a:rPr lang="fa-IR" sz="2400" dirty="0" smtClean="0">
                <a:cs typeface="B Nazanin" pitchFamily="2" charset="-78"/>
              </a:rPr>
              <a:t>كاهش دماي بدن به زير 35 درجه سانتي‌گراد</a:t>
            </a:r>
          </a:p>
          <a:p>
            <a:r>
              <a:rPr lang="fa-IR" sz="2400" dirty="0" smtClean="0">
                <a:cs typeface="B Nazanin" pitchFamily="2" charset="-78"/>
              </a:rPr>
              <a:t>وقتي بدن به هر علتي حرارت از دست بدهد با كاهش جريان خون پوست، لرز ايجاد مي‌شود</a:t>
            </a:r>
          </a:p>
          <a:p>
            <a:r>
              <a:rPr lang="fa-IR" sz="2400" dirty="0" smtClean="0">
                <a:cs typeface="B Nazanin" pitchFamily="2" charset="-78"/>
              </a:rPr>
              <a:t>لرز يك مكانيسم دفاعي است و با افزايش سوخت و ساز تلاش مي‌كند تعادل برقرار كند و دماي بدن را حدود 37 درجه سانتي‌گراد نگه دارد</a:t>
            </a:r>
          </a:p>
          <a:p>
            <a:r>
              <a:rPr lang="fa-IR" sz="2400" dirty="0" smtClean="0">
                <a:cs typeface="B Nazanin" pitchFamily="2" charset="-78"/>
              </a:rPr>
              <a:t>اگر اين تعادل بهم بخورد مثلاً بدن در معرض سرماي بيش از حد قرار گيرد و يا انرژي كافي براي سوخت و ساز نداشته باشد ديگر نمي‌تواند دماي لازم را حفظ كند و دماي بدن اندك اندك افت مي‌كند</a:t>
            </a:r>
          </a:p>
          <a:p>
            <a:r>
              <a:rPr lang="fa-IR" sz="2400" dirty="0" smtClean="0">
                <a:cs typeface="B Nazanin" pitchFamily="2" charset="-78"/>
              </a:rPr>
              <a:t> همزمان با اين كاهش دما عملكرد دستگاه‌هاي مختلف بدن مانند مغز، گردش خون كليه‌ها و ماهيچه‌ها دچار اختلال مي‌شوند </a:t>
            </a:r>
          </a:p>
          <a:p>
            <a:r>
              <a:rPr lang="fa-IR" sz="2400" dirty="0" smtClean="0">
                <a:cs typeface="B Nazanin" pitchFamily="2" charset="-78"/>
              </a:rPr>
              <a:t>كم كم با پيشرفت افت دما اين دستگاه‌ها كه براي فعاليت نياز به دماي 37 درجه دارند از كار مي‌افتند</a:t>
            </a:r>
            <a:endParaRPr lang="en-US" sz="2400" dirty="0" smtClean="0">
              <a:cs typeface="B Nazanin" pitchFamily="2" charset="-78"/>
            </a:endParaRPr>
          </a:p>
          <a:p>
            <a:endParaRPr lang="fa-IR" sz="2400" dirty="0">
              <a:cs typeface="B Nazanin" pitchFamily="2" charset="-7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700808"/>
            <a:ext cx="8280920" cy="4824536"/>
          </a:xfrm>
          <a:ln>
            <a:solidFill>
              <a:srgbClr val="BA0698"/>
            </a:solidFill>
          </a:ln>
        </p:spPr>
        <p:txBody>
          <a:bodyPr>
            <a:normAutofit/>
          </a:bodyPr>
          <a:lstStyle/>
          <a:p>
            <a:pPr lvl="0"/>
            <a:r>
              <a:rPr lang="fa-IR" sz="2400" dirty="0" smtClean="0">
                <a:cs typeface="B Nazanin" pitchFamily="2" charset="-78"/>
              </a:rPr>
              <a:t>علائم اوليه سرمازدگي تا زمان پيشرفت آسيب، آشكار نمي‌شود</a:t>
            </a:r>
          </a:p>
          <a:p>
            <a:pPr lvl="0"/>
            <a:r>
              <a:rPr lang="fa-IR" sz="2400" dirty="0" smtClean="0">
                <a:cs typeface="B Nazanin" pitchFamily="2" charset="-78"/>
              </a:rPr>
              <a:t> يكي از اولين علائم سرمازدگي احتمالي، احساس سوزن سوزن شدن در ناحيه‌اي است كه دچار سرمازدگي مي‌شود</a:t>
            </a:r>
          </a:p>
          <a:p>
            <a:pPr lvl="0"/>
            <a:r>
              <a:rPr lang="fa-IR" sz="2400" dirty="0" smtClean="0">
                <a:cs typeface="B Nazanin" pitchFamily="2" charset="-78"/>
              </a:rPr>
              <a:t>بايد به كودكان تأكيد كرد تا در صورت شروع احساس سوزن سوزن شدن در هر كجاي بدن خيلي سريع به منزل باز گردند</a:t>
            </a:r>
          </a:p>
          <a:p>
            <a:pPr lvl="0"/>
            <a:r>
              <a:rPr lang="fa-IR" sz="2400" dirty="0" smtClean="0">
                <a:cs typeface="B Nazanin" pitchFamily="2" charset="-78"/>
              </a:rPr>
              <a:t> در صورتي‌كه آسيب پيشرفت كند ناحيه سرمازده رنگ پريده و حتي حالت يخ زده و منجمد پيدا مي‌ كند</a:t>
            </a:r>
          </a:p>
          <a:p>
            <a:pPr lvl="0"/>
            <a:r>
              <a:rPr lang="fa-IR" sz="2400" dirty="0" smtClean="0">
                <a:cs typeface="B Nazanin" pitchFamily="2" charset="-78"/>
              </a:rPr>
              <a:t> سرمازدگي ممكن است سطحي باشد كه در اين صورت فقط به پوست آسيب مي‌رسد</a:t>
            </a:r>
          </a:p>
          <a:p>
            <a:pPr lvl="0"/>
            <a:r>
              <a:rPr lang="fa-IR" sz="2400" dirty="0" smtClean="0">
                <a:cs typeface="B Nazanin" pitchFamily="2" charset="-78"/>
              </a:rPr>
              <a:t>در صورتي كه سرمازدگي عميق باشد به اعصاب، </a:t>
            </a:r>
          </a:p>
          <a:p>
            <a:pPr lvl="0">
              <a:buNone/>
            </a:pPr>
            <a:r>
              <a:rPr lang="fa-IR" sz="2400" dirty="0" smtClean="0">
                <a:cs typeface="B Nazanin" pitchFamily="2" charset="-78"/>
              </a:rPr>
              <a:t>      عروق خوني و حتي استخوان‌ها آسيب مي‌رسد </a:t>
            </a:r>
            <a:endParaRPr lang="en-US" sz="2400" dirty="0" smtClean="0">
              <a:cs typeface="B Nazanin" pitchFamily="2" charset="-78"/>
            </a:endParaRPr>
          </a:p>
          <a:p>
            <a:endParaRPr lang="fa-IR" sz="2400" dirty="0">
              <a:cs typeface="B Nazanin" pitchFamily="2" charset="-78"/>
            </a:endParaRPr>
          </a:p>
        </p:txBody>
      </p:sp>
      <p:sp>
        <p:nvSpPr>
          <p:cNvPr id="4" name="Title 1"/>
          <p:cNvSpPr>
            <a:spLocks noGrp="1"/>
          </p:cNvSpPr>
          <p:nvPr>
            <p:ph type="title"/>
          </p:nvPr>
        </p:nvSpPr>
        <p:spPr>
          <a:xfrm>
            <a:off x="395536" y="274638"/>
            <a:ext cx="8291264" cy="1143000"/>
          </a:xfrm>
          <a:ln>
            <a:solidFill>
              <a:srgbClr val="BA0698"/>
            </a:solidFill>
          </a:ln>
        </p:spPr>
        <p:txBody>
          <a:bodyPr>
            <a:normAutofit fontScale="90000"/>
          </a:bodyPr>
          <a:lstStyle/>
          <a:p>
            <a:r>
              <a:rPr lang="fa-IR" sz="2800" b="1" dirty="0" smtClean="0">
                <a:solidFill>
                  <a:srgbClr val="BA0698"/>
                </a:solidFill>
                <a:cs typeface="B Nazanin" pitchFamily="2" charset="-78"/>
              </a:rPr>
              <a:t/>
            </a:r>
            <a:br>
              <a:rPr lang="fa-IR" sz="2800" b="1" dirty="0" smtClean="0">
                <a:solidFill>
                  <a:srgbClr val="BA0698"/>
                </a:solidFill>
                <a:cs typeface="B Nazanin" pitchFamily="2" charset="-78"/>
              </a:rPr>
            </a:br>
            <a:r>
              <a:rPr lang="fa-IR" sz="2800" b="1" dirty="0" smtClean="0">
                <a:solidFill>
                  <a:srgbClr val="BA0698"/>
                </a:solidFill>
                <a:cs typeface="B Nazanin" pitchFamily="2" charset="-78"/>
              </a:rPr>
              <a:t>علامت‌‌های بالینی سرمازدگی </a:t>
            </a:r>
            <a:br>
              <a:rPr lang="fa-IR" sz="2800" b="1" dirty="0" smtClean="0">
                <a:solidFill>
                  <a:srgbClr val="BA0698"/>
                </a:solidFill>
                <a:cs typeface="B Nazanin" pitchFamily="2" charset="-78"/>
              </a:rPr>
            </a:br>
            <a:endParaRPr lang="fa-IR" sz="2800" b="1" dirty="0">
              <a:solidFill>
                <a:srgbClr val="BA0698"/>
              </a:solidFill>
            </a:endParaRPr>
          </a:p>
        </p:txBody>
      </p:sp>
      <p:pic>
        <p:nvPicPr>
          <p:cNvPr id="5" name="Picture 4" descr="5 var.bmp"/>
          <p:cNvPicPr>
            <a:picLocks noChangeAspect="1"/>
          </p:cNvPicPr>
          <p:nvPr/>
        </p:nvPicPr>
        <p:blipFill>
          <a:blip r:embed="rId2"/>
          <a:stretch>
            <a:fillRect/>
          </a:stretch>
        </p:blipFill>
        <p:spPr>
          <a:xfrm>
            <a:off x="755576" y="5157192"/>
            <a:ext cx="2314575" cy="1209675"/>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a:ln>
            <a:solidFill>
              <a:srgbClr val="BA0698"/>
            </a:solidFill>
          </a:ln>
        </p:spPr>
        <p:txBody>
          <a:bodyPr>
            <a:normAutofit fontScale="90000"/>
          </a:bodyPr>
          <a:lstStyle/>
          <a:p>
            <a:r>
              <a:rPr lang="fa-IR" sz="2800" b="1" dirty="0" smtClean="0">
                <a:solidFill>
                  <a:srgbClr val="BA0698"/>
                </a:solidFill>
                <a:cs typeface="B Nazanin" pitchFamily="2" charset="-78"/>
              </a:rPr>
              <a:t>براي پيشگيري از سرمازدگي كودكان چه بايد كرد؟ </a:t>
            </a:r>
            <a:r>
              <a:rPr lang="en-US" sz="2800" b="1" dirty="0" smtClean="0">
                <a:solidFill>
                  <a:srgbClr val="BA0698"/>
                </a:solidFill>
                <a:cs typeface="B Nazanin" pitchFamily="2" charset="-78"/>
              </a:rPr>
              <a:t/>
            </a:r>
            <a:br>
              <a:rPr lang="en-US" sz="2800" b="1" dirty="0" smtClean="0">
                <a:solidFill>
                  <a:srgbClr val="BA0698"/>
                </a:solidFill>
                <a:cs typeface="B Nazanin" pitchFamily="2" charset="-78"/>
              </a:rPr>
            </a:br>
            <a:endParaRPr lang="fa-IR" sz="2800" b="1" dirty="0">
              <a:solidFill>
                <a:srgbClr val="BA0698"/>
              </a:solidFill>
              <a:cs typeface="B Nazanin" pitchFamily="2" charset="-78"/>
            </a:endParaRPr>
          </a:p>
        </p:txBody>
      </p:sp>
      <p:sp>
        <p:nvSpPr>
          <p:cNvPr id="3" name="Content Placeholder 2"/>
          <p:cNvSpPr>
            <a:spLocks noGrp="1"/>
          </p:cNvSpPr>
          <p:nvPr>
            <p:ph idx="1"/>
          </p:nvPr>
        </p:nvSpPr>
        <p:spPr>
          <a:xfrm>
            <a:off x="457200" y="1412776"/>
            <a:ext cx="8229600" cy="4824536"/>
          </a:xfrm>
          <a:ln>
            <a:solidFill>
              <a:srgbClr val="BA0698"/>
            </a:solidFill>
          </a:ln>
        </p:spPr>
        <p:txBody>
          <a:bodyPr>
            <a:noAutofit/>
          </a:bodyPr>
          <a:lstStyle/>
          <a:p>
            <a:pPr lvl="0"/>
            <a:r>
              <a:rPr lang="fa-IR" sz="2000" dirty="0" smtClean="0">
                <a:cs typeface="B Nazanin" pitchFamily="2" charset="-78"/>
              </a:rPr>
              <a:t>در فصل زمستان از تمام كودكان، بويژه آن‌هايي كه به ورزش‌هاي زمستاني مي‌پردازند بايد به دقت مراقبت نمود</a:t>
            </a:r>
          </a:p>
          <a:p>
            <a:pPr lvl="0"/>
            <a:r>
              <a:rPr lang="fa-IR" sz="2000" dirty="0" smtClean="0">
                <a:cs typeface="B Nazanin" pitchFamily="2" charset="-78"/>
              </a:rPr>
              <a:t> لباس‌هاي چند لايه به كودك پوشاند تا حرارت بدن او خارج نشود</a:t>
            </a:r>
          </a:p>
          <a:p>
            <a:pPr lvl="0"/>
            <a:r>
              <a:rPr lang="fa-IR" sz="2000" dirty="0" smtClean="0">
                <a:cs typeface="B Nazanin" pitchFamily="2" charset="-78"/>
              </a:rPr>
              <a:t> تمام ورزش‌هاي زمستاني بايد به صورت گروهي انجام شود </a:t>
            </a:r>
          </a:p>
          <a:p>
            <a:pPr lvl="0"/>
            <a:r>
              <a:rPr lang="fa-IR" sz="2000" dirty="0" smtClean="0">
                <a:cs typeface="B Nazanin" pitchFamily="2" charset="-78"/>
              </a:rPr>
              <a:t>هيچ كس نبايد به تنهايي به اين قبيل ورزش‌ها بپردازد ( اگر آسيبي اتفاق افتاد هميشه كسي براي كمك حضور داشته باشد)</a:t>
            </a:r>
            <a:endParaRPr lang="en-US" sz="2000" dirty="0" smtClean="0">
              <a:cs typeface="B Nazanin" pitchFamily="2" charset="-78"/>
            </a:endParaRPr>
          </a:p>
          <a:p>
            <a:pPr lvl="0"/>
            <a:r>
              <a:rPr lang="fa-IR" sz="2000" dirty="0" smtClean="0">
                <a:cs typeface="B Nazanin" pitchFamily="2" charset="-78"/>
              </a:rPr>
              <a:t>بيشترين اندام‌هايي كه در معرض خطر سرمازدگي قرار دارند، دست، پا و بخش‌هايي مثل گوش‌ها، بيني و انگشتان است ( اندام‌هايي كه در معرض هواي آزاد قرار مي‌گيرند)</a:t>
            </a:r>
          </a:p>
          <a:p>
            <a:pPr lvl="0"/>
            <a:r>
              <a:rPr lang="fa-IR" sz="2000" dirty="0" smtClean="0">
                <a:cs typeface="B Nazanin" pitchFamily="2" charset="-78"/>
              </a:rPr>
              <a:t>محافظت از اين قسمت‌ها با كمك كلاه، دستكش، شال گردن و چكمه‌هاي ضد آب مي‌تواند كمك كننده باشد</a:t>
            </a:r>
          </a:p>
          <a:p>
            <a:pPr lvl="0"/>
            <a:r>
              <a:rPr lang="fa-IR" sz="2000" dirty="0" smtClean="0">
                <a:cs typeface="B Nazanin" pitchFamily="2" charset="-78"/>
              </a:rPr>
              <a:t> لباس و چكمه نبايد خيلي سخت و تنگ باشد كه باعث اختلال در گردش خون شود و بايد پس از خيس شدن تعويض شوند</a:t>
            </a:r>
            <a:endParaRPr lang="en-US" sz="2000" dirty="0" smtClean="0">
              <a:cs typeface="B Nazanin" pitchFamily="2" charset="-7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a:ln>
            <a:solidFill>
              <a:srgbClr val="BA0698"/>
            </a:solidFill>
          </a:ln>
        </p:spPr>
        <p:txBody>
          <a:bodyPr>
            <a:normAutofit/>
          </a:bodyPr>
          <a:lstStyle/>
          <a:p>
            <a:r>
              <a:rPr lang="fa-IR" sz="2800" b="1" dirty="0" smtClean="0">
                <a:solidFill>
                  <a:srgbClr val="BA0698"/>
                </a:solidFill>
                <a:cs typeface="B Nazanin" pitchFamily="2" charset="-78"/>
              </a:rPr>
              <a:t>درمان سرمازدگي</a:t>
            </a:r>
            <a:endParaRPr lang="fa-IR" sz="2800" b="1" dirty="0">
              <a:solidFill>
                <a:srgbClr val="BA0698"/>
              </a:solidFill>
              <a:cs typeface="B Nazanin" pitchFamily="2" charset="-78"/>
            </a:endParaRPr>
          </a:p>
        </p:txBody>
      </p:sp>
      <p:sp>
        <p:nvSpPr>
          <p:cNvPr id="3" name="Content Placeholder 2"/>
          <p:cNvSpPr>
            <a:spLocks noGrp="1"/>
          </p:cNvSpPr>
          <p:nvPr>
            <p:ph idx="1"/>
          </p:nvPr>
        </p:nvSpPr>
        <p:spPr>
          <a:xfrm>
            <a:off x="467544" y="1340768"/>
            <a:ext cx="8157592" cy="5328592"/>
          </a:xfrm>
          <a:ln>
            <a:solidFill>
              <a:srgbClr val="BA0698"/>
            </a:solidFill>
          </a:ln>
        </p:spPr>
        <p:txBody>
          <a:bodyPr>
            <a:noAutofit/>
          </a:bodyPr>
          <a:lstStyle/>
          <a:p>
            <a:pPr lvl="0"/>
            <a:r>
              <a:rPr lang="fa-IR" sz="2400" dirty="0" smtClean="0">
                <a:cs typeface="B Nazanin" pitchFamily="2" charset="-78"/>
              </a:rPr>
              <a:t>گرم كردن عضو آسيب ديده (بايد به ترتيب خاصي صورت گيرد) </a:t>
            </a:r>
          </a:p>
          <a:p>
            <a:pPr lvl="0"/>
            <a:r>
              <a:rPr lang="fa-IR" sz="2400" dirty="0" smtClean="0">
                <a:cs typeface="B Nazanin" pitchFamily="2" charset="-78"/>
              </a:rPr>
              <a:t>اگر به سرمازدگي مشكوك شديد فوراً كودك را از محيط سرما دور كنيد تا آسيب بيشتري نبيند</a:t>
            </a:r>
          </a:p>
          <a:p>
            <a:pPr lvl="0"/>
            <a:r>
              <a:rPr lang="fa-IR" sz="2400" dirty="0" smtClean="0">
                <a:cs typeface="B Nazanin" pitchFamily="2" charset="-78"/>
              </a:rPr>
              <a:t>عضو سرمازده در داخل آب گرمي كه درجه حرارت آن بيش از 42 درجه سانتي‌گراد نيست فرو برده شود</a:t>
            </a:r>
          </a:p>
          <a:p>
            <a:pPr lvl="0"/>
            <a:r>
              <a:rPr lang="fa-IR" sz="2400" dirty="0" smtClean="0">
                <a:cs typeface="B Nazanin" pitchFamily="2" charset="-78"/>
              </a:rPr>
              <a:t> درجه حرارت آب با دماسنج سنجيده شود و بر اساس حدس و گمان عمل نشود</a:t>
            </a:r>
          </a:p>
          <a:p>
            <a:pPr lvl="0"/>
            <a:r>
              <a:rPr lang="fa-IR" sz="2400" dirty="0" smtClean="0">
                <a:cs typeface="B Nazanin" pitchFamily="2" charset="-78"/>
              </a:rPr>
              <a:t>استفاده از آبي بسيار داغ باعث سوختگي مي‌شود ( ناحيه سرمازده فاقد احساس درد است)</a:t>
            </a:r>
          </a:p>
          <a:p>
            <a:pPr lvl="0"/>
            <a:r>
              <a:rPr lang="fa-IR" sz="2400" dirty="0" smtClean="0">
                <a:cs typeface="B Nazanin" pitchFamily="2" charset="-78"/>
              </a:rPr>
              <a:t>اگر حمام آب گرم در دسترس نيست بايد با قسمت‌هاي ديگر بدن، كه گرم هستند عضو سرمازده را گرم كرد</a:t>
            </a:r>
          </a:p>
          <a:p>
            <a:pPr lvl="0"/>
            <a:r>
              <a:rPr lang="fa-IR" sz="2400" dirty="0" smtClean="0">
                <a:cs typeface="B Nazanin" pitchFamily="2" charset="-78"/>
              </a:rPr>
              <a:t>عضو سرمازده را مي‌توان در حوله يا ملحفه‌اي گرم پيچيد (از پيچيدن سخت عضو پرهيز شود، زيرا با اين كار تخريب و آسيب بافتي بيشتر مي‌شود)</a:t>
            </a:r>
          </a:p>
          <a:p>
            <a:pPr lvl="0"/>
            <a:r>
              <a:rPr lang="fa-IR" sz="2400" dirty="0" smtClean="0">
                <a:cs typeface="B Nazanin" pitchFamily="2" charset="-78"/>
              </a:rPr>
              <a:t> اگر ناحيه سرمازده پس از گرم شدن دوباره يخ بزند آسيب بافتي افزايش مي‌يابد</a:t>
            </a:r>
            <a:endParaRPr lang="en-US" sz="2400" dirty="0" smtClean="0">
              <a:cs typeface="B Nazanin" pitchFamily="2" charset="-78"/>
            </a:endParaRPr>
          </a:p>
          <a:p>
            <a:endParaRPr lang="fa-IR" sz="2400" dirty="0">
              <a:cs typeface="B Nazanin" pitchFamily="2" charset="-7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53136"/>
          </a:xfrm>
          <a:ln>
            <a:solidFill>
              <a:srgbClr val="BA0698"/>
            </a:solidFill>
          </a:ln>
        </p:spPr>
        <p:txBody>
          <a:bodyPr>
            <a:normAutofit fontScale="92500" lnSpcReduction="10000"/>
          </a:bodyPr>
          <a:lstStyle/>
          <a:p>
            <a:pPr lvl="0"/>
            <a:r>
              <a:rPr lang="fa-IR" sz="2800" dirty="0" smtClean="0">
                <a:cs typeface="B Nazanin" pitchFamily="2" charset="-78"/>
              </a:rPr>
              <a:t>بيشتر موارد سرمازدگي خفيف در منزل قابل درمان است</a:t>
            </a:r>
          </a:p>
          <a:p>
            <a:pPr lvl="0"/>
            <a:r>
              <a:rPr lang="fa-IR" sz="2800" dirty="0" smtClean="0">
                <a:cs typeface="B Nazanin" pitchFamily="2" charset="-78"/>
              </a:rPr>
              <a:t> چنانچه پس از گرم شدن پوست به رنگ طبيعي برگشت و تاولي تشكيل نشد در فرصت مناسب با پزشك مشورت كنيد</a:t>
            </a:r>
          </a:p>
          <a:p>
            <a:pPr lvl="0"/>
            <a:r>
              <a:rPr lang="fa-IR" sz="2800" dirty="0" smtClean="0">
                <a:cs typeface="B Nazanin" pitchFamily="2" charset="-78"/>
              </a:rPr>
              <a:t>در صورت باقي ماندن درد يا بي‌حسي پس از گرم كردن هر چه سريع‌تر به مركز درماني مراجعه كنيد</a:t>
            </a:r>
          </a:p>
          <a:p>
            <a:pPr lvl="0"/>
            <a:r>
              <a:rPr lang="fa-IR" sz="2800" dirty="0" smtClean="0">
                <a:cs typeface="B Nazanin" pitchFamily="2" charset="-78"/>
              </a:rPr>
              <a:t> اگر بعد از گرم كردن تاول ايجاد شود بخصوص اگر تاول پر از خون باشد نشان دهنده آسيب شديد بافتي است</a:t>
            </a:r>
          </a:p>
          <a:p>
            <a:pPr lvl="0"/>
            <a:r>
              <a:rPr lang="fa-IR" sz="2800" dirty="0" smtClean="0">
                <a:cs typeface="B Nazanin" pitchFamily="2" charset="-78"/>
              </a:rPr>
              <a:t>تا چند روز نمي‌توان به طور كامل به عمق آسيب پي برد</a:t>
            </a:r>
          </a:p>
          <a:p>
            <a:pPr lvl="0"/>
            <a:r>
              <a:rPr lang="fa-IR" sz="2800" dirty="0" smtClean="0">
                <a:cs typeface="B Nazanin" pitchFamily="2" charset="-78"/>
              </a:rPr>
              <a:t> در صورتي كه پوست به شدت آسيب ديده باشد به آنتي‌بيوتيك، حمام‌هاي خاص و حتي پيوند پوست نياز است</a:t>
            </a:r>
          </a:p>
          <a:p>
            <a:pPr lvl="0"/>
            <a:r>
              <a:rPr lang="fa-IR" sz="2800" dirty="0" smtClean="0">
                <a:cs typeface="B Nazanin" pitchFamily="2" charset="-78"/>
              </a:rPr>
              <a:t> آسيب‌هاي استخواني ممكن است موجب از دست دادن يك عضو شود</a:t>
            </a:r>
            <a:endParaRPr lang="en-US" sz="2800" dirty="0" smtClean="0">
              <a:cs typeface="B Nazanin" pitchFamily="2" charset="-78"/>
            </a:endParaRPr>
          </a:p>
          <a:p>
            <a:endParaRPr lang="fa-IR" sz="2800" dirty="0">
              <a:cs typeface="B Nazanin" pitchFamily="2" charset="-78"/>
            </a:endParaRPr>
          </a:p>
        </p:txBody>
      </p:sp>
      <p:sp>
        <p:nvSpPr>
          <p:cNvPr id="4" name="Title 1"/>
          <p:cNvSpPr>
            <a:spLocks noGrp="1"/>
          </p:cNvSpPr>
          <p:nvPr>
            <p:ph type="title"/>
          </p:nvPr>
        </p:nvSpPr>
        <p:spPr>
          <a:ln>
            <a:solidFill>
              <a:srgbClr val="BA0698"/>
            </a:solidFill>
          </a:ln>
        </p:spPr>
        <p:txBody>
          <a:bodyPr>
            <a:normAutofit/>
          </a:bodyPr>
          <a:lstStyle/>
          <a:p>
            <a:r>
              <a:rPr lang="fa-IR" sz="2800" b="1" dirty="0" smtClean="0">
                <a:solidFill>
                  <a:srgbClr val="BA0698"/>
                </a:solidFill>
                <a:cs typeface="B Nazanin" pitchFamily="2" charset="-78"/>
              </a:rPr>
              <a:t>درمان سرمازدگي</a:t>
            </a:r>
            <a:endParaRPr lang="fa-IR" sz="2800" b="1" dirty="0">
              <a:solidFill>
                <a:srgbClr val="BA0698"/>
              </a:solidFill>
              <a:cs typeface="B Nazanin" pitchFamily="2" charset="-78"/>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939784"/>
          </a:xfrm>
          <a:ln>
            <a:solidFill>
              <a:srgbClr val="BA0698"/>
            </a:solidFill>
          </a:ln>
        </p:spPr>
        <p:txBody>
          <a:bodyPr vert="horz" lIns="91440" tIns="45720" rIns="91440" bIns="45720" rtlCol="1">
            <a:noAutofit/>
          </a:bodyPr>
          <a:lstStyle/>
          <a:p>
            <a:pPr marL="342900" indent="-342900">
              <a:spcBef>
                <a:spcPct val="20000"/>
              </a:spcBef>
            </a:pPr>
            <a:r>
              <a:rPr lang="fa-IR" sz="3200" b="1" dirty="0" smtClean="0">
                <a:solidFill>
                  <a:srgbClr val="BA0698"/>
                </a:solidFill>
                <a:latin typeface="+mn-lt"/>
                <a:ea typeface="+mn-ea"/>
                <a:cs typeface="B Nazanin" pitchFamily="2" charset="-78"/>
              </a:rPr>
              <a:t/>
            </a:r>
            <a:br>
              <a:rPr lang="fa-IR" sz="3200" b="1" dirty="0" smtClean="0">
                <a:solidFill>
                  <a:srgbClr val="BA0698"/>
                </a:solidFill>
                <a:latin typeface="+mn-lt"/>
                <a:ea typeface="+mn-ea"/>
                <a:cs typeface="B Nazanin" pitchFamily="2" charset="-78"/>
              </a:rPr>
            </a:br>
            <a:r>
              <a:rPr lang="fa-IR" sz="3200" b="1" dirty="0" smtClean="0">
                <a:solidFill>
                  <a:srgbClr val="BA0698"/>
                </a:solidFill>
                <a:latin typeface="+mn-lt"/>
                <a:ea typeface="+mn-ea"/>
                <a:cs typeface="B Nazanin" pitchFamily="2" charset="-78"/>
              </a:rPr>
              <a:t>نكات كليدي پيشگيري از آسيب‌هاي ورزشي:</a:t>
            </a:r>
            <a:r>
              <a:rPr lang="en-US" sz="3200" b="1" dirty="0" smtClean="0">
                <a:solidFill>
                  <a:srgbClr val="BA0698"/>
                </a:solidFill>
                <a:latin typeface="+mn-lt"/>
                <a:ea typeface="+mn-ea"/>
                <a:cs typeface="B Nazanin" pitchFamily="2" charset="-78"/>
              </a:rPr>
              <a:t/>
            </a:r>
            <a:br>
              <a:rPr lang="en-US" sz="3200" b="1" dirty="0" smtClean="0">
                <a:solidFill>
                  <a:srgbClr val="BA0698"/>
                </a:solidFill>
                <a:latin typeface="+mn-lt"/>
                <a:ea typeface="+mn-ea"/>
                <a:cs typeface="B Nazanin" pitchFamily="2" charset="-78"/>
              </a:rPr>
            </a:br>
            <a:endParaRPr lang="fa-IR" sz="3200" b="1" dirty="0" smtClean="0">
              <a:solidFill>
                <a:srgbClr val="BA0698"/>
              </a:solidFill>
              <a:latin typeface="+mn-lt"/>
              <a:ea typeface="+mn-ea"/>
              <a:cs typeface="B Nazanin" pitchFamily="2" charset="-78"/>
            </a:endParaRPr>
          </a:p>
        </p:txBody>
      </p:sp>
      <p:sp>
        <p:nvSpPr>
          <p:cNvPr id="3" name="Content Placeholder 2"/>
          <p:cNvSpPr>
            <a:spLocks noGrp="1"/>
          </p:cNvSpPr>
          <p:nvPr>
            <p:ph idx="1"/>
          </p:nvPr>
        </p:nvSpPr>
        <p:spPr>
          <a:xfrm>
            <a:off x="467544" y="1196752"/>
            <a:ext cx="8208912" cy="5517232"/>
          </a:xfrm>
          <a:ln>
            <a:solidFill>
              <a:srgbClr val="BA0698"/>
            </a:solidFill>
          </a:ln>
        </p:spPr>
        <p:txBody>
          <a:bodyPr vert="horz" lIns="91440" tIns="45720" rIns="91440" bIns="45720" rtlCol="1">
            <a:noAutofit/>
          </a:bodyPr>
          <a:lstStyle/>
          <a:p>
            <a:r>
              <a:rPr lang="fa-IR" sz="2000" b="1" dirty="0" smtClean="0">
                <a:cs typeface="B Nazanin" pitchFamily="2" charset="-78"/>
              </a:rPr>
              <a:t>كودكان را براي ورزش و بازي آماده كنيد: </a:t>
            </a:r>
            <a:r>
              <a:rPr lang="fa-IR" sz="2000" dirty="0" smtClean="0">
                <a:cs typeface="B Nazanin" pitchFamily="2" charset="-78"/>
              </a:rPr>
              <a:t>وقتي كودكان براي ورزش و سرگرمي آماده مي‌شوند، اطمينان حاصل كنيد كه بسته به نوع ورزش از وسايل محافظت كننده مناسبي مانند كلاه ايمني، مچ بند و پدهاي پوششي زانو و آرنج استفاده مي‌كنند. </a:t>
            </a:r>
            <a:endParaRPr lang="en-US" sz="2000" dirty="0" smtClean="0">
              <a:cs typeface="B Nazanin" pitchFamily="2" charset="-78"/>
            </a:endParaRPr>
          </a:p>
          <a:p>
            <a:pPr lvl="0"/>
            <a:r>
              <a:rPr lang="fa-IR" sz="2000" b="1" dirty="0" smtClean="0">
                <a:cs typeface="B Nazanin" pitchFamily="2" charset="-78"/>
              </a:rPr>
              <a:t>جنس مناسب استفاده كنيد: </a:t>
            </a:r>
            <a:r>
              <a:rPr lang="fa-IR" sz="2000" dirty="0" smtClean="0">
                <a:cs typeface="B Nazanin" pitchFamily="2" charset="-78"/>
              </a:rPr>
              <a:t>اطمينان حاصل كنيد وسايل حفاظتي ورزش‌ و بازي كودكان از نظر اندازه مناسب هستند، گم نشده‌اند، فرسوده و كهنه هم نشده‌اند. </a:t>
            </a:r>
            <a:endParaRPr lang="en-US" sz="2000" dirty="0" smtClean="0">
              <a:cs typeface="B Nazanin" pitchFamily="2" charset="-78"/>
            </a:endParaRPr>
          </a:p>
          <a:p>
            <a:pPr lvl="0"/>
            <a:r>
              <a:rPr lang="fa-IR" sz="2000" b="1" dirty="0" smtClean="0">
                <a:cs typeface="B Nazanin" pitchFamily="2" charset="-78"/>
              </a:rPr>
              <a:t>مطمئن  باشيد تمرينات ورزشي را درست انجام مي‌دهند: </a:t>
            </a:r>
            <a:r>
              <a:rPr lang="fa-IR" sz="2000" dirty="0" smtClean="0">
                <a:cs typeface="B Nazanin" pitchFamily="2" charset="-78"/>
              </a:rPr>
              <a:t>كودكان نياز دارند مهارت‌هاي ورزشي را ياد بگيرند و تمرين كنند.  براي مثال اين مهم است كه بدانند چگونه از آسيب‌هاي بازي فوتبال در امان باشند. كودكاني كه با فرم مناسبي ورزش مي‌كنند از آسيب‌هاي ناشي از آن بيشتر در امان مي‌مانند.  همچنين براي پيشگيري از آسيب‌هاي ناشي از ورزش‌ها در كودكان مطمئن باشيد كه آمادگي جسماني لازم را دارند و فعاليت‌هاي ورزشي را بطور صحيح و آهسته انجام مي‌دهند. </a:t>
            </a:r>
            <a:endParaRPr lang="en-US" sz="2000" dirty="0" smtClean="0">
              <a:cs typeface="B Nazanin" pitchFamily="2" charset="-78"/>
            </a:endParaRPr>
          </a:p>
          <a:p>
            <a:pPr lvl="0"/>
            <a:r>
              <a:rPr lang="fa-IR" sz="2000" b="1" dirty="0" smtClean="0">
                <a:cs typeface="B Nazanin" pitchFamily="2" charset="-78"/>
              </a:rPr>
              <a:t>به درجه حرارت هوا توجه داشته باشيد: </a:t>
            </a:r>
            <a:r>
              <a:rPr lang="fa-IR" sz="2000" dirty="0" smtClean="0">
                <a:cs typeface="B Nazanin" pitchFamily="2" charset="-78"/>
              </a:rPr>
              <a:t>وقت مناسبي را براي ورزش و بازي كودكان در نظر بگيريد تا از حرارت و رطوبت زياد در امان باشند و از آسيب‌ها يا بيماري‌هاي مرتبط با گرما پيشگيري شود. والدين و مراقبان بايد مطمئن باشند كه كودكان در وقت بازي و ورزش آب كافي دريافت مي‌كنند و لباس مناسب پوشيده‌اند.</a:t>
            </a:r>
            <a:endParaRPr lang="en-US" sz="2000" dirty="0" smtClean="0">
              <a:cs typeface="B Nazanin" pitchFamily="2" charset="-78"/>
            </a:endParaRPr>
          </a:p>
          <a:p>
            <a:pPr lvl="0"/>
            <a:r>
              <a:rPr lang="fa-IR" sz="2000" b="1" dirty="0" smtClean="0">
                <a:cs typeface="B Nazanin" pitchFamily="2" charset="-78"/>
              </a:rPr>
              <a:t>يك مدل مناسب براي كودكان باشيد: </a:t>
            </a:r>
            <a:r>
              <a:rPr lang="fa-IR" sz="2000" dirty="0" smtClean="0">
                <a:cs typeface="B Nazanin" pitchFamily="2" charset="-78"/>
              </a:rPr>
              <a:t>پيام‌هاي ايمني مثبت بدهيد،</a:t>
            </a:r>
            <a:r>
              <a:rPr lang="fa-IR" sz="2000" dirty="0" smtClean="0"/>
              <a:t> </a:t>
            </a:r>
            <a:r>
              <a:rPr lang="fa-IR" sz="2000" dirty="0" smtClean="0">
                <a:cs typeface="B Nazanin" pitchFamily="2" charset="-78"/>
              </a:rPr>
              <a:t>يك مدل رفتاري ايمن براي كودكان باشيد، در مواقع ضروري، كلاه ايمني بپوشيد و قوانين را رعايت كنيد. </a:t>
            </a:r>
            <a:endParaRPr lang="en-US" sz="2000" dirty="0" smtClean="0">
              <a:cs typeface="B Nazanin" pitchFamily="2" charset="-78"/>
            </a:endParaRPr>
          </a:p>
          <a:p>
            <a:endParaRPr lang="fa-IR" sz="2000" dirty="0" smtClean="0">
              <a:cs typeface="B Nazanin"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792088"/>
          </a:xfrm>
          <a:ln>
            <a:solidFill>
              <a:srgbClr val="BA0698"/>
            </a:solidFill>
          </a:ln>
        </p:spPr>
        <p:txBody>
          <a:bodyPr>
            <a:noAutofit/>
          </a:bodyPr>
          <a:lstStyle/>
          <a:p>
            <a:pPr lvl="0"/>
            <a:r>
              <a:rPr lang="fa-IR" sz="2800" b="1" dirty="0" smtClean="0">
                <a:solidFill>
                  <a:srgbClr val="BA0698"/>
                </a:solidFill>
                <a:latin typeface="Calibri" pitchFamily="34" charset="0"/>
                <a:ea typeface="Arial" pitchFamily="34" charset="0"/>
                <a:cs typeface="B Nazanin" pitchFamily="2" charset="-78"/>
              </a:rPr>
              <a:t/>
            </a:r>
            <a:br>
              <a:rPr lang="fa-IR" sz="2800" b="1" dirty="0" smtClean="0">
                <a:solidFill>
                  <a:srgbClr val="BA0698"/>
                </a:solidFill>
                <a:latin typeface="Calibri" pitchFamily="34" charset="0"/>
                <a:ea typeface="Arial" pitchFamily="34" charset="0"/>
                <a:cs typeface="B Nazanin" pitchFamily="2" charset="-78"/>
              </a:rPr>
            </a:br>
            <a:r>
              <a:rPr lang="fa-IR" sz="2800" b="1" dirty="0" smtClean="0">
                <a:solidFill>
                  <a:srgbClr val="BA0698"/>
                </a:solidFill>
                <a:latin typeface="Calibri" pitchFamily="34" charset="0"/>
                <a:ea typeface="Arial" pitchFamily="34" charset="0"/>
                <a:cs typeface="B Nazanin" pitchFamily="2" charset="-78"/>
              </a:rPr>
              <a:t>آسيب‌هاي ورزشي(</a:t>
            </a:r>
            <a:r>
              <a:rPr lang="en-US" sz="2800" b="1" dirty="0" smtClean="0">
                <a:solidFill>
                  <a:srgbClr val="BA0698"/>
                </a:solidFill>
                <a:latin typeface="Calibri" pitchFamily="34" charset="0"/>
                <a:ea typeface="Arial" pitchFamily="34" charset="0"/>
                <a:cs typeface="B Nazanin" pitchFamily="2" charset="-78"/>
              </a:rPr>
              <a:t>sports injuries</a:t>
            </a:r>
            <a:r>
              <a:rPr lang="fa-IR" sz="2800" b="1" dirty="0" smtClean="0">
                <a:solidFill>
                  <a:srgbClr val="BA0698"/>
                </a:solidFill>
                <a:latin typeface="Calibri" pitchFamily="34" charset="0"/>
                <a:ea typeface="Arial" pitchFamily="34" charset="0"/>
                <a:cs typeface="B Nazanin" pitchFamily="2" charset="-78"/>
              </a:rPr>
              <a:t>)</a:t>
            </a:r>
            <a:r>
              <a:rPr lang="fa-IR" sz="2800" b="1" dirty="0" smtClean="0">
                <a:solidFill>
                  <a:srgbClr val="BA0698"/>
                </a:solidFill>
                <a:latin typeface="Arial" pitchFamily="34" charset="0"/>
                <a:cs typeface="B Nazanin" pitchFamily="2" charset="-78"/>
              </a:rPr>
              <a:t/>
            </a:r>
            <a:br>
              <a:rPr lang="fa-IR" sz="2800" b="1" dirty="0" smtClean="0">
                <a:solidFill>
                  <a:srgbClr val="BA0698"/>
                </a:solidFill>
                <a:latin typeface="Arial" pitchFamily="34" charset="0"/>
                <a:cs typeface="B Nazanin" pitchFamily="2" charset="-78"/>
              </a:rPr>
            </a:br>
            <a:r>
              <a:rPr lang="fa-IR" sz="2800" b="1" dirty="0" smtClean="0">
                <a:solidFill>
                  <a:srgbClr val="BA0698"/>
                </a:solidFill>
                <a:cs typeface="B Nazanin" pitchFamily="2" charset="-78"/>
              </a:rPr>
              <a:t> </a:t>
            </a:r>
            <a:endParaRPr lang="fa-IR" sz="2800" b="1" dirty="0">
              <a:solidFill>
                <a:srgbClr val="BA0698"/>
              </a:solidFill>
              <a:cs typeface="B Nazanin" pitchFamily="2" charset="-78"/>
            </a:endParaRPr>
          </a:p>
        </p:txBody>
      </p:sp>
      <p:sp>
        <p:nvSpPr>
          <p:cNvPr id="3" name="Content Placeholder 2"/>
          <p:cNvSpPr>
            <a:spLocks noGrp="1"/>
          </p:cNvSpPr>
          <p:nvPr>
            <p:ph idx="1"/>
          </p:nvPr>
        </p:nvSpPr>
        <p:spPr>
          <a:xfrm>
            <a:off x="457200" y="1412776"/>
            <a:ext cx="8229600" cy="4713387"/>
          </a:xfrm>
          <a:ln>
            <a:solidFill>
              <a:srgbClr val="BA0698"/>
            </a:solidFill>
          </a:ln>
        </p:spPr>
        <p:txBody>
          <a:bodyPr>
            <a:normAutofit/>
          </a:bodyPr>
          <a:lstStyle/>
          <a:p>
            <a:pPr algn="just"/>
            <a:r>
              <a:rPr lang="fa-IR" sz="2800" dirty="0" smtClean="0">
                <a:cs typeface="B Nazanin" pitchFamily="2" charset="-78"/>
              </a:rPr>
              <a:t>شركت در فعاليت‌هاي ورزشي و سرگرمي‌ها يكي از بخش‌هاي مهم تأمين سلامت كودكان است</a:t>
            </a:r>
          </a:p>
          <a:p>
            <a:pPr algn="just"/>
            <a:r>
              <a:rPr lang="fa-IR" sz="2800" dirty="0" smtClean="0">
                <a:cs typeface="B Nazanin" pitchFamily="2" charset="-78"/>
              </a:rPr>
              <a:t>داشتن فعاليت بدني براي زندگي سالم كودكان ضروري است</a:t>
            </a:r>
          </a:p>
          <a:p>
            <a:pPr algn="just"/>
            <a:r>
              <a:rPr lang="fa-IR" sz="2800" dirty="0" smtClean="0">
                <a:cs typeface="B Nazanin" pitchFamily="2" charset="-78"/>
              </a:rPr>
              <a:t>نگاه به آسيب ورزشي در سه بعد :</a:t>
            </a:r>
          </a:p>
          <a:p>
            <a:pPr algn="just">
              <a:buNone/>
            </a:pPr>
            <a:r>
              <a:rPr lang="fa-IR" sz="2800" dirty="0" smtClean="0">
                <a:cs typeface="B Nazanin" pitchFamily="2" charset="-78"/>
              </a:rPr>
              <a:t>                      </a:t>
            </a:r>
            <a:r>
              <a:rPr lang="fa-IR" sz="2800" dirty="0" smtClean="0">
                <a:solidFill>
                  <a:srgbClr val="FF0000"/>
                </a:solidFill>
                <a:cs typeface="B Nazanin" pitchFamily="2" charset="-78"/>
              </a:rPr>
              <a:t>1 – فرد ( كودك ) و توانائي هاي او</a:t>
            </a:r>
          </a:p>
          <a:p>
            <a:pPr algn="just">
              <a:buNone/>
            </a:pPr>
            <a:r>
              <a:rPr lang="fa-IR" sz="2800" dirty="0" smtClean="0">
                <a:solidFill>
                  <a:srgbClr val="FF0000"/>
                </a:solidFill>
                <a:cs typeface="B Nazanin" pitchFamily="2" charset="-78"/>
              </a:rPr>
              <a:t>                       2  – محيط ورزش</a:t>
            </a:r>
          </a:p>
          <a:p>
            <a:pPr algn="just">
              <a:buNone/>
            </a:pPr>
            <a:r>
              <a:rPr lang="fa-IR" sz="2800" dirty="0" smtClean="0">
                <a:solidFill>
                  <a:srgbClr val="FF0000"/>
                </a:solidFill>
                <a:cs typeface="B Nazanin" pitchFamily="2" charset="-78"/>
              </a:rPr>
              <a:t>                       3 – نوع ورزش </a:t>
            </a:r>
          </a:p>
          <a:p>
            <a:pPr algn="just">
              <a:buNone/>
            </a:pPr>
            <a:r>
              <a:rPr lang="fa-IR" sz="2800" dirty="0" smtClean="0">
                <a:solidFill>
                  <a:srgbClr val="FF0000"/>
                </a:solidFill>
                <a:cs typeface="B Nazanin" pitchFamily="2" charset="-78"/>
              </a:rPr>
              <a:t>  در هر سه بعد ذكر شده آموزش ركن اساسي دارد</a:t>
            </a:r>
          </a:p>
          <a:p>
            <a:pPr algn="just">
              <a:buNone/>
            </a:pPr>
            <a:r>
              <a:rPr lang="fa-IR" sz="2800" dirty="0" smtClean="0">
                <a:cs typeface="B Nazanin" pitchFamily="2" charset="-78"/>
              </a:rPr>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2160" y="620688"/>
            <a:ext cx="2674640" cy="1143000"/>
          </a:xfrm>
          <a:ln>
            <a:solidFill>
              <a:srgbClr val="BA0698"/>
            </a:solidFill>
          </a:ln>
        </p:spPr>
        <p:style>
          <a:lnRef idx="2">
            <a:schemeClr val="accent6"/>
          </a:lnRef>
          <a:fillRef idx="1">
            <a:schemeClr val="lt1"/>
          </a:fillRef>
          <a:effectRef idx="0">
            <a:schemeClr val="accent6"/>
          </a:effectRef>
          <a:fontRef idx="minor">
            <a:schemeClr val="dk1"/>
          </a:fontRef>
        </p:style>
        <p:txBody>
          <a:bodyPr>
            <a:normAutofit/>
          </a:bodyPr>
          <a:lstStyle/>
          <a:p>
            <a:r>
              <a:rPr lang="fa-IR" sz="3200" b="1" dirty="0" smtClean="0">
                <a:ln>
                  <a:solidFill>
                    <a:schemeClr val="accent6"/>
                  </a:solidFill>
                </a:ln>
                <a:solidFill>
                  <a:srgbClr val="0070C0"/>
                </a:solidFill>
                <a:latin typeface="+mn-lt"/>
                <a:ea typeface="+mn-ea"/>
                <a:cs typeface="B Nazanin" pitchFamily="2" charset="-78"/>
              </a:rPr>
              <a:t>سلامت باشيد </a:t>
            </a:r>
          </a:p>
        </p:txBody>
      </p:sp>
      <p:pic>
        <p:nvPicPr>
          <p:cNvPr id="4" name="Content Placeholder 3" descr="jeld morabian 2.bmp"/>
          <p:cNvPicPr>
            <a:picLocks noGrp="1" noChangeAspect="1"/>
          </p:cNvPicPr>
          <p:nvPr>
            <p:ph idx="1"/>
          </p:nvPr>
        </p:nvPicPr>
        <p:blipFill>
          <a:blip r:embed="rId2"/>
          <a:stretch>
            <a:fillRect/>
          </a:stretch>
        </p:blipFill>
        <p:spPr>
          <a:xfrm>
            <a:off x="395535" y="260648"/>
            <a:ext cx="4950275" cy="6264696"/>
          </a:xfrm>
          <a:ln>
            <a:solidFill>
              <a:srgbClr val="BA0698"/>
            </a:solid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792088"/>
          </a:xfrm>
          <a:ln>
            <a:solidFill>
              <a:srgbClr val="BA0698"/>
            </a:solidFill>
          </a:ln>
        </p:spPr>
        <p:txBody>
          <a:bodyPr>
            <a:noAutofit/>
          </a:bodyPr>
          <a:lstStyle/>
          <a:p>
            <a:pPr lvl="0"/>
            <a:r>
              <a:rPr lang="fa-IR" sz="2800" b="1" dirty="0" smtClean="0">
                <a:solidFill>
                  <a:srgbClr val="BA0698"/>
                </a:solidFill>
                <a:latin typeface="Calibri" pitchFamily="34" charset="0"/>
                <a:ea typeface="Arial" pitchFamily="34" charset="0"/>
                <a:cs typeface="B Nazanin" pitchFamily="2" charset="-78"/>
              </a:rPr>
              <a:t/>
            </a:r>
            <a:br>
              <a:rPr lang="fa-IR" sz="2800" b="1" dirty="0" smtClean="0">
                <a:solidFill>
                  <a:srgbClr val="BA0698"/>
                </a:solidFill>
                <a:latin typeface="Calibri" pitchFamily="34" charset="0"/>
                <a:ea typeface="Arial" pitchFamily="34" charset="0"/>
                <a:cs typeface="B Nazanin" pitchFamily="2" charset="-78"/>
              </a:rPr>
            </a:br>
            <a:r>
              <a:rPr lang="fa-IR" sz="2800" b="1" dirty="0" smtClean="0">
                <a:solidFill>
                  <a:srgbClr val="BA0698"/>
                </a:solidFill>
                <a:latin typeface="Calibri" pitchFamily="34" charset="0"/>
                <a:ea typeface="Arial" pitchFamily="34" charset="0"/>
                <a:cs typeface="B Nazanin" pitchFamily="2" charset="-78"/>
              </a:rPr>
              <a:t>آسيب‌هاي ورزشي</a:t>
            </a:r>
            <a:r>
              <a:rPr lang="fa-IR" sz="2800" b="1" dirty="0" smtClean="0">
                <a:solidFill>
                  <a:srgbClr val="BA0698"/>
                </a:solidFill>
                <a:latin typeface="Arial" pitchFamily="34" charset="0"/>
                <a:cs typeface="B Nazanin" pitchFamily="2" charset="-78"/>
              </a:rPr>
              <a:t/>
            </a:r>
            <a:br>
              <a:rPr lang="fa-IR" sz="2800" b="1" dirty="0" smtClean="0">
                <a:solidFill>
                  <a:srgbClr val="BA0698"/>
                </a:solidFill>
                <a:latin typeface="Arial" pitchFamily="34" charset="0"/>
                <a:cs typeface="B Nazanin" pitchFamily="2" charset="-78"/>
              </a:rPr>
            </a:br>
            <a:r>
              <a:rPr lang="fa-IR" sz="2800" b="1" dirty="0" smtClean="0">
                <a:solidFill>
                  <a:srgbClr val="BA0698"/>
                </a:solidFill>
                <a:cs typeface="B Nazanin" pitchFamily="2" charset="-78"/>
              </a:rPr>
              <a:t> </a:t>
            </a:r>
            <a:endParaRPr lang="fa-IR" sz="2800" b="1" dirty="0">
              <a:solidFill>
                <a:srgbClr val="BA0698"/>
              </a:solidFill>
              <a:cs typeface="B Nazanin" pitchFamily="2" charset="-78"/>
            </a:endParaRPr>
          </a:p>
        </p:txBody>
      </p:sp>
      <p:sp>
        <p:nvSpPr>
          <p:cNvPr id="3" name="Content Placeholder 2"/>
          <p:cNvSpPr>
            <a:spLocks noGrp="1"/>
          </p:cNvSpPr>
          <p:nvPr>
            <p:ph idx="1"/>
          </p:nvPr>
        </p:nvSpPr>
        <p:spPr>
          <a:xfrm>
            <a:off x="457200" y="1412776"/>
            <a:ext cx="8229600" cy="4713387"/>
          </a:xfrm>
          <a:ln>
            <a:solidFill>
              <a:srgbClr val="BA0698"/>
            </a:solidFill>
          </a:ln>
        </p:spPr>
        <p:txBody>
          <a:bodyPr>
            <a:normAutofit/>
          </a:bodyPr>
          <a:lstStyle/>
          <a:p>
            <a:pPr algn="just"/>
            <a:r>
              <a:rPr lang="fa-IR" sz="2800" dirty="0" smtClean="0">
                <a:cs typeface="B Nazanin" pitchFamily="2" charset="-78"/>
              </a:rPr>
              <a:t>هر سال تعدادی كودك 19-0 ساله به دليل آسيب‌هاي ناشي از فعاليت‌هاي ورزشي و سرگرمي‌ها در اورژانس تحت درمان قرار مي‌گيرند</a:t>
            </a:r>
          </a:p>
          <a:p>
            <a:pPr algn="just"/>
            <a:r>
              <a:rPr lang="fa-IR" sz="2800" dirty="0" smtClean="0">
                <a:cs typeface="B Nazanin" pitchFamily="2" charset="-78"/>
              </a:rPr>
              <a:t>آسيب‌هاي ورزشي، حتي با رعايت تمام نكات ايمني اجتناب ناپذير است ولي ميزان آن كاهش مي يابد</a:t>
            </a:r>
          </a:p>
          <a:p>
            <a:pPr algn="just"/>
            <a:r>
              <a:rPr lang="fa-IR" sz="2800" dirty="0" smtClean="0">
                <a:cs typeface="B Nazanin" pitchFamily="2" charset="-78"/>
              </a:rPr>
              <a:t>در صورت آسيب ورزشي كودك، با دلداري دادن و دعوت او به صبر مي‌توان تا زمان بازگشت او به صحنه ورزش، شدت ضربه روحي ناشي از آسيب را كاهش داد</a:t>
            </a:r>
          </a:p>
          <a:p>
            <a:pPr algn="just"/>
            <a:r>
              <a:rPr lang="fa-IR" sz="2800" dirty="0" smtClean="0">
                <a:cs typeface="B Nazanin" pitchFamily="2" charset="-78"/>
              </a:rPr>
              <a:t> پيش از هر ورزشي كودك را بايد متناسب با آن ورزش معاينه كرد</a:t>
            </a:r>
            <a:endParaRPr lang="en-US" sz="2800" dirty="0">
              <a:cs typeface="B Nazanin"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700808"/>
            <a:ext cx="8319298" cy="4752528"/>
          </a:xfrm>
          <a:ln>
            <a:solidFill>
              <a:srgbClr val="BA0698"/>
            </a:solidFill>
          </a:ln>
        </p:spPr>
        <p:txBody>
          <a:bodyPr>
            <a:noAutofit/>
          </a:bodyPr>
          <a:lstStyle/>
          <a:p>
            <a:pPr lvl="0">
              <a:lnSpc>
                <a:spcPct val="150000"/>
              </a:lnSpc>
            </a:pPr>
            <a:r>
              <a:rPr lang="fa-IR" sz="2800" dirty="0" smtClean="0">
                <a:cs typeface="B Nazanin" pitchFamily="2" charset="-78"/>
              </a:rPr>
              <a:t>شرحي كامل از هر آسيب قبلي</a:t>
            </a:r>
          </a:p>
          <a:p>
            <a:pPr lvl="1">
              <a:lnSpc>
                <a:spcPct val="150000"/>
              </a:lnSpc>
            </a:pPr>
            <a:r>
              <a:rPr lang="fa-IR" sz="2400" dirty="0" smtClean="0">
                <a:cs typeface="B Nazanin" pitchFamily="2" charset="-78"/>
              </a:rPr>
              <a:t> عضلاني- استخواني</a:t>
            </a:r>
          </a:p>
          <a:p>
            <a:pPr lvl="1">
              <a:lnSpc>
                <a:spcPct val="150000"/>
              </a:lnSpc>
            </a:pPr>
            <a:r>
              <a:rPr lang="fa-IR" sz="2400" dirty="0" smtClean="0">
                <a:cs typeface="B Nazanin" pitchFamily="2" charset="-78"/>
              </a:rPr>
              <a:t>آسيب‌هاي وتري </a:t>
            </a:r>
          </a:p>
          <a:p>
            <a:pPr lvl="1">
              <a:lnSpc>
                <a:spcPct val="150000"/>
              </a:lnSpc>
            </a:pPr>
            <a:r>
              <a:rPr lang="fa-IR" sz="2400" dirty="0" smtClean="0">
                <a:cs typeface="B Nazanin" pitchFamily="2" charset="-78"/>
              </a:rPr>
              <a:t>شكستگي استخواني</a:t>
            </a:r>
            <a:endParaRPr lang="en-US" sz="2400" dirty="0" smtClean="0">
              <a:cs typeface="B Nazanin" pitchFamily="2" charset="-78"/>
            </a:endParaRPr>
          </a:p>
          <a:p>
            <a:pPr lvl="0">
              <a:lnSpc>
                <a:spcPct val="150000"/>
              </a:lnSpc>
            </a:pPr>
            <a:r>
              <a:rPr lang="fa-IR" sz="2800" dirty="0" smtClean="0">
                <a:cs typeface="B Nazanin" pitchFamily="2" charset="-78"/>
              </a:rPr>
              <a:t>معاينه به منظور شناخت ضايعات آشكار و يا آسيب‌هاي مفصلي</a:t>
            </a:r>
            <a:endParaRPr lang="en-US" sz="2800" dirty="0" smtClean="0">
              <a:cs typeface="B Nazanin" pitchFamily="2" charset="-78"/>
            </a:endParaRPr>
          </a:p>
          <a:p>
            <a:pPr lvl="0">
              <a:lnSpc>
                <a:spcPct val="150000"/>
              </a:lnSpc>
            </a:pPr>
            <a:r>
              <a:rPr lang="fa-IR" sz="2800" dirty="0" smtClean="0">
                <a:cs typeface="B Nazanin" pitchFamily="2" charset="-78"/>
              </a:rPr>
              <a:t>شرحي از مسائل و بيماري‌هاي داخلي، جراحي يا هر بيماري ديگري كه به مراقبت پزشكي نياز داشته باشد</a:t>
            </a:r>
            <a:endParaRPr lang="en-US" sz="2800" dirty="0">
              <a:cs typeface="B Nazanin" pitchFamily="2" charset="-78"/>
            </a:endParaRPr>
          </a:p>
        </p:txBody>
      </p:sp>
      <p:sp>
        <p:nvSpPr>
          <p:cNvPr id="4" name="Title 1"/>
          <p:cNvSpPr>
            <a:spLocks noGrp="1"/>
          </p:cNvSpPr>
          <p:nvPr>
            <p:ph type="title"/>
          </p:nvPr>
        </p:nvSpPr>
        <p:spPr>
          <a:xfrm>
            <a:off x="395536" y="571480"/>
            <a:ext cx="8334098" cy="857256"/>
          </a:xfrm>
          <a:ln>
            <a:solidFill>
              <a:srgbClr val="BA0698"/>
            </a:solidFill>
          </a:ln>
        </p:spPr>
        <p:txBody>
          <a:bodyPr>
            <a:noAutofit/>
          </a:bodyPr>
          <a:lstStyle/>
          <a:p>
            <a:pPr lvl="0"/>
            <a:r>
              <a:rPr lang="fa-IR" sz="2800" b="1" dirty="0" smtClean="0">
                <a:solidFill>
                  <a:srgbClr val="BA0698"/>
                </a:solidFill>
                <a:cs typeface="B Nazanin" pitchFamily="2" charset="-78"/>
              </a:rPr>
              <a:t>يك معاينه ورزشي</a:t>
            </a:r>
            <a:endParaRPr lang="en-US" sz="2800" dirty="0" smtClean="0">
              <a:solidFill>
                <a:srgbClr val="BA0698"/>
              </a:solidFill>
              <a:cs typeface="B Nazanin"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20080"/>
          </a:xfrm>
          <a:ln>
            <a:solidFill>
              <a:srgbClr val="BA0698"/>
            </a:solidFill>
          </a:ln>
        </p:spPr>
        <p:txBody>
          <a:bodyPr>
            <a:noAutofit/>
          </a:bodyPr>
          <a:lstStyle/>
          <a:p>
            <a:r>
              <a:rPr lang="fa-IR" sz="2800" b="1" dirty="0" smtClean="0">
                <a:solidFill>
                  <a:srgbClr val="BA0698"/>
                </a:solidFill>
                <a:cs typeface="B Nazanin" pitchFamily="2" charset="-78"/>
              </a:rPr>
              <a:t/>
            </a:r>
            <a:br>
              <a:rPr lang="fa-IR" sz="2800" b="1" dirty="0" smtClean="0">
                <a:solidFill>
                  <a:srgbClr val="BA0698"/>
                </a:solidFill>
                <a:cs typeface="B Nazanin" pitchFamily="2" charset="-78"/>
              </a:rPr>
            </a:br>
            <a:r>
              <a:rPr lang="fa-IR" sz="2800" b="1" dirty="0" smtClean="0">
                <a:solidFill>
                  <a:srgbClr val="BA0698"/>
                </a:solidFill>
                <a:cs typeface="B Nazanin" pitchFamily="2" charset="-78"/>
              </a:rPr>
              <a:t/>
            </a:r>
            <a:br>
              <a:rPr lang="fa-IR" sz="2800" b="1" dirty="0" smtClean="0">
                <a:solidFill>
                  <a:srgbClr val="BA0698"/>
                </a:solidFill>
                <a:cs typeface="B Nazanin" pitchFamily="2" charset="-78"/>
              </a:rPr>
            </a:br>
            <a:r>
              <a:rPr lang="fa-IR" sz="2800" b="1" dirty="0" smtClean="0">
                <a:solidFill>
                  <a:srgbClr val="BA0698"/>
                </a:solidFill>
                <a:cs typeface="B Nazanin" pitchFamily="2" charset="-78"/>
              </a:rPr>
              <a:t/>
            </a:r>
            <a:br>
              <a:rPr lang="fa-IR" sz="2800" b="1" dirty="0" smtClean="0">
                <a:solidFill>
                  <a:srgbClr val="BA0698"/>
                </a:solidFill>
                <a:cs typeface="B Nazanin" pitchFamily="2" charset="-78"/>
              </a:rPr>
            </a:br>
            <a:r>
              <a:rPr lang="fa-IR" sz="2800" b="1" dirty="0" smtClean="0">
                <a:solidFill>
                  <a:srgbClr val="BA0698"/>
                </a:solidFill>
                <a:cs typeface="B Nazanin" pitchFamily="2" charset="-78"/>
              </a:rPr>
              <a:t>مراقبت از زخم‌ها و بريدگي‌ها: </a:t>
            </a:r>
            <a:r>
              <a:rPr lang="en-US" sz="2800" b="1" dirty="0" smtClean="0">
                <a:solidFill>
                  <a:srgbClr val="BA0698"/>
                </a:solidFill>
                <a:cs typeface="B Nazanin" pitchFamily="2" charset="-78"/>
              </a:rPr>
              <a:t/>
            </a:r>
            <a:br>
              <a:rPr lang="en-US" sz="2800" b="1" dirty="0" smtClean="0">
                <a:solidFill>
                  <a:srgbClr val="BA0698"/>
                </a:solidFill>
                <a:cs typeface="B Nazanin" pitchFamily="2" charset="-78"/>
              </a:rPr>
            </a:br>
            <a:r>
              <a:rPr lang="en-US" sz="2800" b="1" dirty="0" smtClean="0">
                <a:solidFill>
                  <a:srgbClr val="BA0698"/>
                </a:solidFill>
                <a:cs typeface="B Nazanin" pitchFamily="2" charset="-78"/>
              </a:rPr>
              <a:t/>
            </a:r>
            <a:br>
              <a:rPr lang="en-US" sz="2800" b="1" dirty="0" smtClean="0">
                <a:solidFill>
                  <a:srgbClr val="BA0698"/>
                </a:solidFill>
                <a:cs typeface="B Nazanin" pitchFamily="2" charset="-78"/>
              </a:rPr>
            </a:br>
            <a:r>
              <a:rPr lang="en-US" sz="2800" b="1" dirty="0" smtClean="0">
                <a:solidFill>
                  <a:srgbClr val="BA0698"/>
                </a:solidFill>
                <a:cs typeface="B Nazanin" pitchFamily="2" charset="-78"/>
              </a:rPr>
              <a:t/>
            </a:r>
            <a:br>
              <a:rPr lang="en-US" sz="2800" b="1" dirty="0" smtClean="0">
                <a:solidFill>
                  <a:srgbClr val="BA0698"/>
                </a:solidFill>
                <a:cs typeface="B Nazanin" pitchFamily="2" charset="-78"/>
              </a:rPr>
            </a:br>
            <a:endParaRPr lang="fa-IR" sz="2800" b="1" dirty="0">
              <a:solidFill>
                <a:srgbClr val="BA0698"/>
              </a:solidFill>
              <a:cs typeface="B Nazanin" pitchFamily="2" charset="-78"/>
            </a:endParaRPr>
          </a:p>
        </p:txBody>
      </p:sp>
      <p:sp>
        <p:nvSpPr>
          <p:cNvPr id="3" name="Content Placeholder 2"/>
          <p:cNvSpPr>
            <a:spLocks noGrp="1"/>
          </p:cNvSpPr>
          <p:nvPr>
            <p:ph idx="1"/>
          </p:nvPr>
        </p:nvSpPr>
        <p:spPr>
          <a:xfrm>
            <a:off x="467544" y="1412776"/>
            <a:ext cx="8229600" cy="5184576"/>
          </a:xfrm>
          <a:ln>
            <a:solidFill>
              <a:srgbClr val="BA0698"/>
            </a:solidFill>
          </a:ln>
        </p:spPr>
        <p:txBody>
          <a:bodyPr>
            <a:noAutofit/>
          </a:bodyPr>
          <a:lstStyle/>
          <a:p>
            <a:r>
              <a:rPr lang="fa-IR" sz="2000" dirty="0" smtClean="0">
                <a:cs typeface="B Nazanin" pitchFamily="2" charset="-78"/>
              </a:rPr>
              <a:t>بيشتر خراش‌ها و بريدگي‌ها، زخم‌هايي سطحي هستند</a:t>
            </a:r>
          </a:p>
          <a:p>
            <a:pPr lvl="1"/>
            <a:r>
              <a:rPr lang="fa-IR" sz="2000" dirty="0" smtClean="0">
                <a:cs typeface="B Nazanin" pitchFamily="2" charset="-78"/>
              </a:rPr>
              <a:t>به آرامي با آب و صابون تميز كرد </a:t>
            </a:r>
          </a:p>
          <a:p>
            <a:pPr lvl="1"/>
            <a:r>
              <a:rPr lang="fa-IR" sz="2000" dirty="0" smtClean="0">
                <a:cs typeface="B Nazanin" pitchFamily="2" charset="-78"/>
              </a:rPr>
              <a:t>يك گاز تميز روي آن قرار داد</a:t>
            </a:r>
          </a:p>
          <a:p>
            <a:r>
              <a:rPr lang="fa-IR" sz="2000" dirty="0" smtClean="0">
                <a:cs typeface="B Nazanin" pitchFamily="2" charset="-78"/>
              </a:rPr>
              <a:t>گاهي زخم بعد از تميز كردن دوباره شروع به خونريزي مي‌كند</a:t>
            </a:r>
          </a:p>
          <a:p>
            <a:pPr lvl="1"/>
            <a:r>
              <a:rPr lang="fa-IR" sz="2000" dirty="0" smtClean="0">
                <a:cs typeface="B Nazanin" pitchFamily="2" charset="-78"/>
              </a:rPr>
              <a:t> بهترين راه بند آوردن خونريزي فشار دادن زخم است</a:t>
            </a:r>
          </a:p>
          <a:p>
            <a:pPr lvl="1"/>
            <a:r>
              <a:rPr lang="fa-IR" sz="2000" dirty="0" smtClean="0">
                <a:cs typeface="B Nazanin" pitchFamily="2" charset="-78"/>
              </a:rPr>
              <a:t> در صورتي كه فشار كافي و مناسب باشد خونريزي در عرض چند دقيقه بند مي‌آيد</a:t>
            </a:r>
          </a:p>
          <a:p>
            <a:r>
              <a:rPr lang="fa-IR" sz="2000" dirty="0" smtClean="0">
                <a:cs typeface="B Nazanin" pitchFamily="2" charset="-78"/>
              </a:rPr>
              <a:t>عضو آسيب ديده بايد بالاتر از سطح زمين قرار گيرد</a:t>
            </a:r>
          </a:p>
          <a:p>
            <a:r>
              <a:rPr lang="fa-IR" sz="2000" dirty="0" smtClean="0">
                <a:cs typeface="B Nazanin" pitchFamily="2" charset="-78"/>
              </a:rPr>
              <a:t>در صورت بريدگي پوست راهي براي ورود باكتري‌ها و عفونت به داخل بدن بوجود مي‌آيد</a:t>
            </a:r>
          </a:p>
          <a:p>
            <a:pPr lvl="1"/>
            <a:r>
              <a:rPr lang="fa-IR" sz="2000" dirty="0" smtClean="0">
                <a:cs typeface="B Nazanin" pitchFamily="2" charset="-78"/>
              </a:rPr>
              <a:t> علائم عفونت شامل قرمزي، درد و ترشح از زخم است</a:t>
            </a:r>
          </a:p>
          <a:p>
            <a:pPr lvl="1"/>
            <a:r>
              <a:rPr lang="fa-IR" sz="2000" dirty="0" smtClean="0">
                <a:cs typeface="B Nazanin" pitchFamily="2" charset="-78"/>
              </a:rPr>
              <a:t> تمام بريدگي‌ها بدون در نظر گرفتن اندازه آن‌ها بايد با آب و صابون به خوبي شسته شوند</a:t>
            </a:r>
          </a:p>
          <a:p>
            <a:pPr lvl="1"/>
            <a:r>
              <a:rPr lang="fa-IR" sz="2000" dirty="0" smtClean="0">
                <a:cs typeface="B Nazanin" pitchFamily="2" charset="-78"/>
              </a:rPr>
              <a:t>تقريباً تمام صابون‌هاي خانگي خاصيت ضد باكتري مشابهي دارند</a:t>
            </a:r>
          </a:p>
          <a:p>
            <a:pPr lvl="1"/>
            <a:r>
              <a:rPr lang="fa-IR" sz="2000" dirty="0" smtClean="0">
                <a:cs typeface="B Nazanin" pitchFamily="2" charset="-78"/>
              </a:rPr>
              <a:t> نوع ماده ضد عفوني كننده اهميت چنداني ندارد بلكه خود تميز كردن زخم مهم است</a:t>
            </a:r>
          </a:p>
          <a:p>
            <a:r>
              <a:rPr lang="fa-IR" sz="2000" dirty="0" smtClean="0">
                <a:cs typeface="B Nazanin" pitchFamily="2" charset="-78"/>
              </a:rPr>
              <a:t> در صورت بروز علائم عفونت در زخم كودك بايد توسط پزشك ويزيت شود</a:t>
            </a:r>
            <a:endParaRPr lang="en-US" sz="2000" dirty="0" smtClean="0">
              <a:cs typeface="B Nazanin" pitchFamily="2" charset="-78"/>
            </a:endParaRPr>
          </a:p>
          <a:p>
            <a:pPr algn="just">
              <a:lnSpc>
                <a:spcPct val="200000"/>
              </a:lnSpc>
              <a:buNone/>
            </a:pPr>
            <a:endParaRPr lang="fa-IR" sz="2000" dirty="0">
              <a:cs typeface="B Nazanin"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994122"/>
          </a:xfrm>
          <a:ln>
            <a:solidFill>
              <a:srgbClr val="BA0698"/>
            </a:solidFill>
          </a:ln>
        </p:spPr>
        <p:txBody>
          <a:bodyPr>
            <a:noAutofit/>
          </a:bodyPr>
          <a:lstStyle/>
          <a:p>
            <a:r>
              <a:rPr lang="fa-IR" sz="2800" b="1" dirty="0" smtClean="0">
                <a:solidFill>
                  <a:srgbClr val="BA0698"/>
                </a:solidFill>
                <a:cs typeface="B Nazanin" pitchFamily="2" charset="-78"/>
              </a:rPr>
              <a:t>مراحل درمان بريدگي‌ها:</a:t>
            </a:r>
            <a:endParaRPr lang="en-US" sz="2800" dirty="0" smtClean="0">
              <a:solidFill>
                <a:srgbClr val="BA0698"/>
              </a:solidFill>
              <a:cs typeface="B Nazanin" pitchFamily="2" charset="-78"/>
            </a:endParaRPr>
          </a:p>
        </p:txBody>
      </p:sp>
      <p:sp>
        <p:nvSpPr>
          <p:cNvPr id="3" name="Content Placeholder 2"/>
          <p:cNvSpPr>
            <a:spLocks noGrp="1"/>
          </p:cNvSpPr>
          <p:nvPr>
            <p:ph idx="1"/>
          </p:nvPr>
        </p:nvSpPr>
        <p:spPr>
          <a:xfrm>
            <a:off x="395536" y="1484784"/>
            <a:ext cx="8208912" cy="4824536"/>
          </a:xfrm>
          <a:ln>
            <a:solidFill>
              <a:srgbClr val="BA0698"/>
            </a:solidFill>
          </a:ln>
        </p:spPr>
        <p:txBody>
          <a:bodyPr>
            <a:noAutofit/>
          </a:bodyPr>
          <a:lstStyle/>
          <a:p>
            <a:pPr lvl="0"/>
            <a:r>
              <a:rPr lang="fa-IR" sz="2000" dirty="0" smtClean="0">
                <a:cs typeface="B Nazanin" pitchFamily="2" charset="-78"/>
              </a:rPr>
              <a:t>زخم با آب گرم و صابون به مدت 3 تا 5 دقيقه شسته شود</a:t>
            </a:r>
          </a:p>
          <a:p>
            <a:pPr lvl="0"/>
            <a:r>
              <a:rPr lang="fa-IR" sz="2000" dirty="0" smtClean="0">
                <a:cs typeface="B Nazanin" pitchFamily="2" charset="-78"/>
              </a:rPr>
              <a:t> بهتر است محل زخم با برس تميز شود</a:t>
            </a:r>
            <a:endParaRPr lang="en-US" sz="2000" dirty="0" smtClean="0">
              <a:cs typeface="B Nazanin" pitchFamily="2" charset="-78"/>
            </a:endParaRPr>
          </a:p>
          <a:p>
            <a:pPr lvl="0"/>
            <a:r>
              <a:rPr lang="fa-IR" sz="2000" dirty="0" smtClean="0">
                <a:cs typeface="B Nazanin" pitchFamily="2" charset="-78"/>
              </a:rPr>
              <a:t>خونريزي با فشار دادن مستقيم زخم بند آورده شود. اگر خونريزي بعد از 5 دقيقه بند نيايد يا حالت جهشي داشته باشد فوراً با اورژانس تماس گرفته شود. </a:t>
            </a:r>
            <a:endParaRPr lang="en-US" sz="2000" dirty="0" smtClean="0">
              <a:cs typeface="B Nazanin" pitchFamily="2" charset="-78"/>
            </a:endParaRPr>
          </a:p>
          <a:p>
            <a:pPr lvl="0"/>
            <a:r>
              <a:rPr lang="fa-IR" sz="2000" dirty="0" smtClean="0">
                <a:cs typeface="B Nazanin" pitchFamily="2" charset="-78"/>
              </a:rPr>
              <a:t>در صورتي‌كه چربي و يا ماهيچه از درون زخم مشخص باشد به بخيه نياز دارد. </a:t>
            </a:r>
            <a:endParaRPr lang="en-US" sz="2000" dirty="0" smtClean="0">
              <a:cs typeface="B Nazanin" pitchFamily="2" charset="-78"/>
            </a:endParaRPr>
          </a:p>
          <a:p>
            <a:pPr lvl="0"/>
            <a:r>
              <a:rPr lang="fa-IR" sz="2000" dirty="0" smtClean="0">
                <a:cs typeface="B Nazanin" pitchFamily="2" charset="-78"/>
              </a:rPr>
              <a:t>محل زخم با يك گاز استريل و تميز پانسمان شود. </a:t>
            </a:r>
            <a:endParaRPr lang="en-US" sz="2000" dirty="0" smtClean="0">
              <a:cs typeface="B Nazanin" pitchFamily="2" charset="-78"/>
            </a:endParaRPr>
          </a:p>
          <a:p>
            <a:pPr lvl="0"/>
            <a:r>
              <a:rPr lang="fa-IR" sz="2000" dirty="0" smtClean="0">
                <a:cs typeface="B Nazanin" pitchFamily="2" charset="-78"/>
              </a:rPr>
              <a:t>هر روز پانسمان تعويض شود، زخم با دقت شسته شود و از نظر علائم عفونت بررسي شود. زخم بخيه‌ها بايد تميز و خشك نگهداري شوند. افزايش درد، افزايش تورم، افزايش قرمزي، گرما در ناحيه زخم، خروج مايع يا چرك از زخم، تب نشان دهنده احتمال وجود عفونت در محل زخم است.</a:t>
            </a:r>
            <a:endParaRPr lang="en-US" sz="2000" dirty="0" smtClean="0">
              <a:cs typeface="B Nazanin" pitchFamily="2" charset="-78"/>
            </a:endParaRPr>
          </a:p>
          <a:p>
            <a:pPr lvl="0"/>
            <a:r>
              <a:rPr lang="fa-IR" sz="2000" dirty="0" smtClean="0">
                <a:cs typeface="B Nazanin" pitchFamily="2" charset="-78"/>
              </a:rPr>
              <a:t>وضعيت ايمن سازي كزار كودك بررسي شود و براي راهنمايي بيشتر با پزشك مشورت شود. </a:t>
            </a:r>
            <a:endParaRPr lang="en-US" sz="2000" dirty="0" smtClean="0">
              <a:cs typeface="B Nazanin" pitchFamily="2" charset="-78"/>
            </a:endParaRPr>
          </a:p>
          <a:p>
            <a:r>
              <a:rPr lang="fa-IR" sz="2000" dirty="0" smtClean="0">
                <a:cs typeface="B Nazanin" pitchFamily="2" charset="-78"/>
              </a:rPr>
              <a:t>در صورت وجود علائم عفونت در محل زخم، كودك بايد توسط پزشك ويزيت شود. </a:t>
            </a:r>
            <a:endParaRPr lang="en-US" sz="2000" dirty="0" smtClean="0">
              <a:cs typeface="B Nazanin" pitchFamily="2" charset="-78"/>
            </a:endParaRPr>
          </a:p>
          <a:p>
            <a:pPr algn="ctr">
              <a:buNone/>
            </a:pPr>
            <a:endParaRPr lang="fa-IR" sz="2000" dirty="0">
              <a:cs typeface="B Nazanin"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rgbClr val="BA0698"/>
            </a:solidFill>
          </a:ln>
        </p:spPr>
        <p:txBody>
          <a:bodyPr>
            <a:noAutofit/>
          </a:bodyPr>
          <a:lstStyle/>
          <a:p>
            <a:pPr lvl="0"/>
            <a:r>
              <a:rPr lang="fa-IR" sz="2800" b="1" dirty="0" smtClean="0">
                <a:solidFill>
                  <a:srgbClr val="BA0698"/>
                </a:solidFill>
                <a:cs typeface="B Nazanin" pitchFamily="2" charset="-78"/>
              </a:rPr>
              <a:t>پيچ خوردگي و رگ به رگ شدن</a:t>
            </a:r>
            <a:endParaRPr lang="en-US" sz="2800" dirty="0" smtClean="0">
              <a:solidFill>
                <a:srgbClr val="BA0698"/>
              </a:solidFill>
              <a:cs typeface="B Nazanin" pitchFamily="2" charset="-78"/>
            </a:endParaRPr>
          </a:p>
        </p:txBody>
      </p:sp>
      <p:sp>
        <p:nvSpPr>
          <p:cNvPr id="3" name="Content Placeholder 2"/>
          <p:cNvSpPr>
            <a:spLocks noGrp="1"/>
          </p:cNvSpPr>
          <p:nvPr>
            <p:ph idx="1"/>
          </p:nvPr>
        </p:nvSpPr>
        <p:spPr>
          <a:xfrm>
            <a:off x="467544" y="1844824"/>
            <a:ext cx="8208912" cy="4248472"/>
          </a:xfrm>
          <a:ln>
            <a:solidFill>
              <a:srgbClr val="BA0698"/>
            </a:solidFill>
          </a:ln>
        </p:spPr>
        <p:txBody>
          <a:bodyPr>
            <a:noAutofit/>
          </a:bodyPr>
          <a:lstStyle/>
          <a:p>
            <a:r>
              <a:rPr lang="fa-IR" sz="2000" dirty="0" smtClean="0">
                <a:cs typeface="B Nazanin" pitchFamily="2" charset="-78"/>
              </a:rPr>
              <a:t>رگ به رگ شدن و پيچ خوردگي(</a:t>
            </a:r>
            <a:r>
              <a:rPr lang="en-US" sz="2000" dirty="0" smtClean="0">
                <a:cs typeface="B Nazanin" pitchFamily="2" charset="-78"/>
              </a:rPr>
              <a:t>sprain</a:t>
            </a:r>
            <a:r>
              <a:rPr lang="fa-IR" sz="2000" dirty="0" smtClean="0">
                <a:cs typeface="B Nazanin" pitchFamily="2" charset="-78"/>
              </a:rPr>
              <a:t>) اصطلاحي است كه براي پارگي  تاندون‌ها،رب                          ‌ رباط‌ها و عضلات به كار مي‌رود.</a:t>
            </a:r>
          </a:p>
          <a:p>
            <a:r>
              <a:rPr lang="fa-IR" sz="2000" dirty="0" smtClean="0">
                <a:cs typeface="B Nazanin" pitchFamily="2" charset="-78"/>
              </a:rPr>
              <a:t>تاندون يا وتر عضوي طناب شكل و سفت است كه در انتهاي عضلات</a:t>
            </a:r>
          </a:p>
          <a:p>
            <a:pPr>
              <a:buNone/>
            </a:pPr>
            <a:r>
              <a:rPr lang="fa-IR" sz="2000" dirty="0" smtClean="0">
                <a:cs typeface="B Nazanin" pitchFamily="2" charset="-78"/>
              </a:rPr>
              <a:t>      قرار دارد و به استخوان متصل مي‌شود</a:t>
            </a:r>
          </a:p>
          <a:p>
            <a:r>
              <a:rPr lang="fa-IR" sz="2000" dirty="0" smtClean="0">
                <a:cs typeface="B Nazanin" pitchFamily="2" charset="-78"/>
              </a:rPr>
              <a:t> با انقباض عضله، استخوان به دليل اتصال تاندون عضله به آن حركت مي‌كند</a:t>
            </a:r>
          </a:p>
          <a:p>
            <a:r>
              <a:rPr lang="fa-IR" sz="2000" dirty="0" smtClean="0">
                <a:cs typeface="B Nazanin" pitchFamily="2" charset="-78"/>
              </a:rPr>
              <a:t> رباط‌ها يا ليگمان‌ها نزديك مفاصل يا محل اتصال دو استخوان به يكديگر قرار دارند كه از بافت‌هايي محكم تشكيل شده‌اند و موجب پايداري مفاصل شده، از حركات بيش از حد آن‌ها جلوگيري مي‌كنند</a:t>
            </a:r>
          </a:p>
          <a:p>
            <a:r>
              <a:rPr lang="fa-IR" sz="2000" dirty="0" smtClean="0">
                <a:cs typeface="B Nazanin" pitchFamily="2" charset="-78"/>
              </a:rPr>
              <a:t> ممكن است هر يك از اين‌ها در طي فعاليت‌هاي ورزشي آسيب ببينند</a:t>
            </a:r>
          </a:p>
          <a:p>
            <a:r>
              <a:rPr lang="fa-IR" sz="2000" dirty="0" smtClean="0">
                <a:cs typeface="B Nazanin" pitchFamily="2" charset="-78"/>
              </a:rPr>
              <a:t> براي ترميم رگ به رگ شدن  يا پيچ خوردگي،  وترها و رباط‌ها بايد به محل اوليه بازگردند</a:t>
            </a:r>
          </a:p>
          <a:p>
            <a:r>
              <a:rPr lang="fa-IR" sz="2000" dirty="0" smtClean="0">
                <a:cs typeface="B Nazanin" pitchFamily="2" charset="-78"/>
              </a:rPr>
              <a:t>ميزان كشش و فشار آن‌ها بايد در حد طبيعي ثابت نگه داشته شود، پس به استراحت نياز است </a:t>
            </a:r>
            <a:endParaRPr lang="en-US" sz="2000" dirty="0" smtClean="0">
              <a:cs typeface="B Nazanin" pitchFamily="2" charset="-78"/>
            </a:endParaRPr>
          </a:p>
          <a:p>
            <a:pPr lvl="1">
              <a:lnSpc>
                <a:spcPct val="150000"/>
              </a:lnSpc>
            </a:pPr>
            <a:endParaRPr lang="en-US" sz="2000" dirty="0">
              <a:cs typeface="B Nazanin" pitchFamily="2" charset="-78"/>
            </a:endParaRPr>
          </a:p>
        </p:txBody>
      </p:sp>
      <p:pic>
        <p:nvPicPr>
          <p:cNvPr id="5" name="Picture 4" descr="2 var.bmp"/>
          <p:cNvPicPr>
            <a:picLocks noChangeAspect="1"/>
          </p:cNvPicPr>
          <p:nvPr/>
        </p:nvPicPr>
        <p:blipFill>
          <a:blip r:embed="rId2"/>
          <a:stretch>
            <a:fillRect/>
          </a:stretch>
        </p:blipFill>
        <p:spPr>
          <a:xfrm>
            <a:off x="539552" y="1916832"/>
            <a:ext cx="2304256" cy="139167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descr="230px-Sprained_foot.jpg"/>
          <p:cNvPicPr>
            <a:picLocks noGrp="1" noChangeAspect="1"/>
          </p:cNvPicPr>
          <p:nvPr>
            <p:ph idx="1"/>
          </p:nvPr>
        </p:nvPicPr>
        <p:blipFill>
          <a:blip r:embed="rId2"/>
          <a:stretch>
            <a:fillRect/>
          </a:stretch>
        </p:blipFill>
        <p:spPr>
          <a:xfrm>
            <a:off x="5929322" y="0"/>
            <a:ext cx="3071834" cy="6215082"/>
          </a:xfrm>
        </p:spPr>
      </p:pic>
      <p:pic>
        <p:nvPicPr>
          <p:cNvPr id="5" name="Picture 4" descr="images.jpg"/>
          <p:cNvPicPr>
            <a:picLocks noChangeAspect="1"/>
          </p:cNvPicPr>
          <p:nvPr/>
        </p:nvPicPr>
        <p:blipFill>
          <a:blip r:embed="rId3"/>
          <a:stretch>
            <a:fillRect/>
          </a:stretch>
        </p:blipFill>
        <p:spPr>
          <a:xfrm>
            <a:off x="214282" y="285728"/>
            <a:ext cx="5591205" cy="5929354"/>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1155</TotalTime>
  <Words>3226</Words>
  <Application>Microsoft Office PowerPoint</Application>
  <PresentationFormat>On-screen Show (4:3)</PresentationFormat>
  <Paragraphs>217</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Slide 1</vt:lpstr>
      <vt:lpstr>بچه‌هاي كوچك، حوادث بزرگ </vt:lpstr>
      <vt:lpstr> آسيب‌هاي ورزشي(sports injuries)  </vt:lpstr>
      <vt:lpstr> آسيب‌هاي ورزشي  </vt:lpstr>
      <vt:lpstr>يك معاينه ورزشي</vt:lpstr>
      <vt:lpstr>   مراقبت از زخم‌ها و بريدگي‌ها:    </vt:lpstr>
      <vt:lpstr>مراحل درمان بريدگي‌ها:</vt:lpstr>
      <vt:lpstr>پيچ خوردگي و رگ به رگ شدن</vt:lpstr>
      <vt:lpstr>Slide 9</vt:lpstr>
      <vt:lpstr>براي پيشگيري از پيچ خوردگي و رگ به رگ شدن چه بايد كرد؟ </vt:lpstr>
      <vt:lpstr> هنگام پيچ خوردگي و رگ به رگ شدن چه بايد كرد؟   </vt:lpstr>
      <vt:lpstr>   علائم و نشانه‌هاي مطرح كننده احتمال شكستگي استخوان:     </vt:lpstr>
      <vt:lpstr>علائم و نشانه‌هاي مطرح كننده احتمال دررفتگي</vt:lpstr>
      <vt:lpstr>در صورت دررفتگي استخوان و يا احتمال شكستگي استخوان چه بايد كرد؟</vt:lpstr>
      <vt:lpstr>آسيب‌هاي دنداني </vt:lpstr>
      <vt:lpstr>اگر در اثر ضربه دندان به طور كامل از بسترش خارج شود </vt:lpstr>
      <vt:lpstr>اقدامات اوليه براي جا انداختن دندان دائمي  </vt:lpstr>
      <vt:lpstr>اگر در اثر ضربه دندان به داخل بسترش فرو رود </vt:lpstr>
      <vt:lpstr> آسيب‌هاي چشمي  </vt:lpstr>
      <vt:lpstr>براي پيشگيري از آسيب‌هاي چشمي چه بايد كرد؟ </vt:lpstr>
      <vt:lpstr>   گرمازدگي     </vt:lpstr>
      <vt:lpstr>علامت‌‌های بالینی گرمازدگی  </vt:lpstr>
      <vt:lpstr>براي پيشگيري از گرمازدگي چه بايد كرد؟  </vt:lpstr>
      <vt:lpstr>سرمازدگي</vt:lpstr>
      <vt:lpstr> علامت‌‌های بالینی سرمازدگی  </vt:lpstr>
      <vt:lpstr>براي پيشگيري از سرمازدگي كودكان چه بايد كرد؟  </vt:lpstr>
      <vt:lpstr>درمان سرمازدگي</vt:lpstr>
      <vt:lpstr>درمان سرمازدگي</vt:lpstr>
      <vt:lpstr> نكات كليدي پيشگيري از آسيب‌هاي ورزشي: </vt:lpstr>
      <vt:lpstr>سلامت باشيد </vt:lpstr>
    </vt:vector>
  </TitlesOfParts>
  <Company>Office07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بچه‌هاي كوچك، حوادث بزرگ </dc:title>
  <dc:creator>abolghasemi-n</dc:creator>
  <cp:lastModifiedBy>Dr-Pakdaman</cp:lastModifiedBy>
  <cp:revision>381</cp:revision>
  <dcterms:created xsi:type="dcterms:W3CDTF">2014-06-15T06:31:52Z</dcterms:created>
  <dcterms:modified xsi:type="dcterms:W3CDTF">2014-12-24T20:26:06Z</dcterms:modified>
</cp:coreProperties>
</file>